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4104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mzD0ZaYE2FPczAqUM/TrNCyk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AEA9C6-B62E-4A2F-865D-E0EBA745BE6D}">
  <a:tblStyle styleId="{92AEA9C6-B62E-4A2F-865D-E0EBA745BE6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48107EBA-A144-4B47-8226-3C454905B10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dk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dk1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1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ee1d38ac0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2ee1d38ac0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22ee1d38ac0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ee1d38ac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2ee1d38ac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22ee1d38ac0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ee1d38ac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2ee1d38ac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2ee1d38ac0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47752628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2547752628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14a4a93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314a4a93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1314a4a932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833625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8"/>
          <p:cNvSpPr txBox="1"/>
          <p:nvPr>
            <p:ph type="title"/>
          </p:nvPr>
        </p:nvSpPr>
        <p:spPr>
          <a:xfrm>
            <a:off x="838200" y="936699"/>
            <a:ext cx="10515600" cy="1393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  <a:defRPr b="0" i="0" sz="40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  <a:defRPr b="1" i="0" sz="4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  <a:defRPr b="1" i="0" sz="24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1"/>
          <p:cNvSpPr/>
          <p:nvPr>
            <p:ph idx="2" type="pic"/>
          </p:nvPr>
        </p:nvSpPr>
        <p:spPr>
          <a:xfrm>
            <a:off x="5183188" y="652895"/>
            <a:ext cx="6172200" cy="4498967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839788" y="2057400"/>
            <a:ext cx="3932237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66526" y="5400949"/>
            <a:ext cx="458947" cy="45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5" y="6333515"/>
            <a:ext cx="12191095" cy="52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71" y="6533151"/>
            <a:ext cx="1109179" cy="1599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/>
          <p:nvPr>
            <p:ph type="ctrTitle"/>
          </p:nvPr>
        </p:nvSpPr>
        <p:spPr>
          <a:xfrm>
            <a:off x="0" y="1182029"/>
            <a:ext cx="12192000" cy="2029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700"/>
              <a:buFont typeface="Georgia"/>
              <a:buNone/>
            </a:pP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Fall 2023 Semester</a:t>
            </a:r>
            <a:b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en-US" sz="5700" u="none" cap="none" strike="noStrik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MBA Advising</a:t>
            </a:r>
            <a:endParaRPr b="0" i="0" sz="4000" u="none" cap="none" strike="noStrik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1"/>
          <p:cNvSpPr txBox="1"/>
          <p:nvPr>
            <p:ph idx="1" type="subTitle"/>
          </p:nvPr>
        </p:nvSpPr>
        <p:spPr>
          <a:xfrm>
            <a:off x="0" y="3832862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Tips, Tricks, and Tools</a:t>
            </a:r>
            <a:endParaRPr/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680" y="-2520035"/>
            <a:ext cx="3192431" cy="46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"/>
          <p:cNvCxnSpPr/>
          <p:nvPr/>
        </p:nvCxnSpPr>
        <p:spPr>
          <a:xfrm>
            <a:off x="3511804" y="-1753108"/>
            <a:ext cx="5232400" cy="0"/>
          </a:xfrm>
          <a:prstGeom prst="straightConnector1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"/>
          <p:cNvCxnSpPr/>
          <p:nvPr/>
        </p:nvCxnSpPr>
        <p:spPr>
          <a:xfrm>
            <a:off x="1481328" y="3331274"/>
            <a:ext cx="9217152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" name="Google Shape;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6526" y="7072035"/>
            <a:ext cx="458947" cy="45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Use student guides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900" y="1195895"/>
            <a:ext cx="90106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ee1d38ac0_0_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Enrollment Appointment</a:t>
            </a:r>
            <a:endParaRPr/>
          </a:p>
        </p:txBody>
      </p:sp>
      <p:pic>
        <p:nvPicPr>
          <p:cNvPr id="110" name="Google Shape;110;g22ee1d38ac0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6187" y="1132750"/>
            <a:ext cx="6399625" cy="50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Understanding the Schedule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136" y="1164086"/>
            <a:ext cx="9582912" cy="470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4014216" y="3232404"/>
            <a:ext cx="1280160" cy="393192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254"/>
            <a:ext cx="12192001" cy="664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2ee1d38ac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50" y="118050"/>
            <a:ext cx="6005950" cy="257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ee1d38ac0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150" y="1936725"/>
            <a:ext cx="8101500" cy="429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ee1d38ac0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Waitlist</a:t>
            </a:r>
            <a:endParaRPr/>
          </a:p>
        </p:txBody>
      </p:sp>
      <p:pic>
        <p:nvPicPr>
          <p:cNvPr id="138" name="Google Shape;138;g22ee1d38ac0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7075" y="213588"/>
            <a:ext cx="33718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2ee1d38ac0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994763"/>
            <a:ext cx="11887197" cy="411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839788" y="457200"/>
            <a:ext cx="5636426" cy="786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My.SDSU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45" name="Google Shape;145;p5"/>
          <p:cNvSpPr txBox="1"/>
          <p:nvPr>
            <p:ph idx="1" type="body"/>
          </p:nvPr>
        </p:nvSpPr>
        <p:spPr>
          <a:xfrm>
            <a:off x="839787" y="1258539"/>
            <a:ext cx="3284157" cy="91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Holds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7511" r="0" t="31615"/>
          <a:stretch/>
        </p:blipFill>
        <p:spPr>
          <a:xfrm>
            <a:off x="839787" y="1717405"/>
            <a:ext cx="2607627" cy="132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8001" y="2632923"/>
            <a:ext cx="8375503" cy="13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839788" y="457200"/>
            <a:ext cx="5636426" cy="786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My.SDSU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839787" y="1258539"/>
            <a:ext cx="3284157" cy="917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Holds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5511" y="1258539"/>
            <a:ext cx="3797749" cy="486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2961800" y="2262500"/>
            <a:ext cx="1375200" cy="176400"/>
          </a:xfrm>
          <a:prstGeom prst="rect">
            <a:avLst/>
          </a:prstGeom>
          <a:solidFill>
            <a:srgbClr val="00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1524000" y="28297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Following your Program of Study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Orientation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Academic Calendar/Money Matters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Common Referrals</a:t>
            </a:r>
            <a:endParaRPr/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838200" y="936698"/>
            <a:ext cx="105156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lang="en-US"/>
              <a:t>Question #3</a:t>
            </a:r>
            <a:br>
              <a:rPr lang="en-US"/>
            </a:br>
            <a:r>
              <a:rPr lang="en-US"/>
              <a:t>What other things do I need to know before I start?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Your Degree Evaluation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839788" y="2057400"/>
            <a:ext cx="3932237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AKA Degree Audit (Report)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AKA Degree Completion Plan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User your email w/o @sdsu.edu 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7873" y="265176"/>
            <a:ext cx="6249406" cy="5980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 rot="-1113792">
            <a:off x="9449562" y="4315024"/>
            <a:ext cx="246565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Also, there is a section displaying your GPA and when/how to Advance to Candidacy among other useful info!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Question # 1…</a:t>
            </a:r>
            <a:br>
              <a:rPr lang="en-US"/>
            </a:br>
            <a:r>
              <a:rPr lang="en-US"/>
              <a:t>What should I take?</a:t>
            </a:r>
            <a:endParaRPr/>
          </a:p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MBA Program of Study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Program of Study “formula”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36-42 Units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X Foundational Core (FC) + 20 Professional Core (PC) + Y Electives (E) + 1 or 3 Culminating Experience (CE) = 36-42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Electives = 9 to 15 units depending on Foundational Core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Each Student has a POS between 36-42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Orientation</a:t>
            </a:r>
            <a:endParaRPr/>
          </a:p>
        </p:txBody>
      </p:sp>
      <p:pic>
        <p:nvPicPr>
          <p:cNvPr id="175" name="Google Shape;17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31" l="59" r="-92" t="27763"/>
          <a:stretch/>
        </p:blipFill>
        <p:spPr>
          <a:xfrm>
            <a:off x="3922777" y="1849765"/>
            <a:ext cx="7900416" cy="31584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603504" y="2057400"/>
            <a:ext cx="3319273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Friday, August 18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5:30pm to 8:00pm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Saturday, August 19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9:00am to 12:00pm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(8:30 check-in)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839788" y="457200"/>
            <a:ext cx="3932237" cy="928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</a:pPr>
            <a:r>
              <a:rPr lang="en-US"/>
              <a:t>Academic Calendar</a:t>
            </a:r>
            <a:br>
              <a:rPr lang="en-US"/>
            </a:br>
            <a:r>
              <a:rPr lang="en-US"/>
              <a:t>Money Matters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593889" y="1780768"/>
            <a:ext cx="4178136" cy="348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Calendar found on Registrar’s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registrar.sdsu.edu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  <a:p>
            <a:pPr indent="-2857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/>
              <a:t>Money Matters found on Student Account Services website</a:t>
            </a:r>
            <a:endParaRPr/>
          </a:p>
          <a:p>
            <a:pPr indent="-2857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/>
              <a:t>bfa.sdsu.edu/financial/student</a:t>
            </a:r>
            <a:endParaRPr/>
          </a:p>
          <a:p>
            <a:pPr indent="-1968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7616" y="2953339"/>
            <a:ext cx="5101374" cy="31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6036" y="1027007"/>
            <a:ext cx="6982954" cy="1926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Common Referrals</a:t>
            </a:r>
            <a:endParaRPr/>
          </a:p>
        </p:txBody>
      </p:sp>
      <p:graphicFrame>
        <p:nvGraphicFramePr>
          <p:cNvPr id="190" name="Google Shape;190;p28"/>
          <p:cNvGraphicFramePr/>
          <p:nvPr/>
        </p:nvGraphicFramePr>
        <p:xfrm>
          <a:off x="320040" y="11343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{48107EBA-A144-4B47-8226-3C454905B104}</a:tableStyleId>
              </a:tblPr>
              <a:tblGrid>
                <a:gridCol w="1975100"/>
                <a:gridCol w="3707900"/>
                <a:gridCol w="2841500"/>
                <a:gridCol w="2841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Student Account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Services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Services West 2536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bfa.sdsu.edu/financial/student/contact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Veterans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SSW1661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619-594-5813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veterans@sdsu.edu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89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Student Center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International Affairs Complex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619-594-1982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iscreception@sdsu.edu 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1551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registrar@sdsu.edu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SDSU ID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SSW 2620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bfa.sdsu.edu/financial/student/sdsucard/get-a-card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sdsucard@sdsu.edu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Parking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bfa.sdsu.edu/campus/parkingtrans/parkingportal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619 594-6671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parking@sdsu.edu</a:t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?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Examples of the MBA POS Formula</a:t>
            </a:r>
            <a:endParaRPr/>
          </a:p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838200" y="1559836"/>
            <a:ext cx="6284976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10 FC + 20 PC + 9 E + 1 or 3 CE = 40-42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8 FC + 20 PC + 9 E + 1 or 3 CE = 38-40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5 FC + 20 PC + 9 E  + 1 or 3 CE = </a:t>
            </a:r>
            <a:r>
              <a:rPr lang="en-US" sz="2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35</a:t>
            </a:r>
            <a:r>
              <a:rPr b="0" lang="en-US" sz="20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-37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5 FC + 20 PC +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 E  + 1 or 3 CE = 38-40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2 FC + 20 PC + 15 E + 1 or 3 CE = 38-40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lang="en-US" sz="2000">
                <a:latin typeface="Verdana"/>
                <a:ea typeface="Verdana"/>
                <a:cs typeface="Verdana"/>
                <a:sym typeface="Verdana"/>
              </a:rPr>
              <a:t>0 FC + 20 PC + 15 E + 1 or 3 CE = 36-38</a:t>
            </a:r>
            <a:endParaRPr/>
          </a:p>
        </p:txBody>
      </p:sp>
      <p:sp>
        <p:nvSpPr>
          <p:cNvPr id="55" name="Google Shape;55;p17"/>
          <p:cNvSpPr txBox="1"/>
          <p:nvPr/>
        </p:nvSpPr>
        <p:spPr>
          <a:xfrm>
            <a:off x="6729984" y="4908370"/>
            <a:ext cx="5221200" cy="1015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6-10 Foundational Core = 9 Electives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3-5 Foundational Core = 12 Electives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0-2  Foundational Core = 15 Electives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5500" y="1505105"/>
            <a:ext cx="2502980" cy="251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What Classes Do I Take First?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Rule of Thumb:  Start with Foundational (if needed), then Professional, then Electives.  Your Culminating Experience should be taken in your last semester.</a:t>
            </a:r>
            <a:endParaRPr/>
          </a:p>
          <a:p>
            <a:pPr indent="-457200" lvl="1" marL="990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BA 640-BA 645</a:t>
            </a:r>
            <a:endParaRPr/>
          </a:p>
          <a:p>
            <a:pPr indent="-457200" lvl="1" marL="990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BA 649-BA 676</a:t>
            </a:r>
            <a:endParaRPr/>
          </a:p>
          <a:p>
            <a:pPr indent="-457200" lvl="1" marL="990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Electives: ACCTG, BA, FIN, MGT, MIS, MKTG</a:t>
            </a:r>
            <a:endParaRPr/>
          </a:p>
          <a:p>
            <a:pPr indent="-457200" lvl="1" marL="990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BA 795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Pay attention to pre-requisites!  (I will cover this later!)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Foundational Core </a:t>
            </a:r>
            <a:br>
              <a:rPr lang="en-US"/>
            </a:br>
            <a:r>
              <a:rPr lang="en-US"/>
              <a:t>(When/How they are offered)</a:t>
            </a:r>
            <a:endParaRPr/>
          </a:p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Course “Pairs”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/>
              <a:t>BA 640 (Financial Reporting and Analysis) and BA 643 (Managerial Economics)</a:t>
            </a:r>
            <a:endParaRPr b="0" sz="5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/>
              <a:t>BA 642 (Statistics) and BA 644 (Operations and Supply Chain Management)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5400"/>
          </a:p>
        </p:txBody>
      </p:sp>
      <p:graphicFrame>
        <p:nvGraphicFramePr>
          <p:cNvPr id="69" name="Google Shape;69;p18"/>
          <p:cNvGraphicFramePr/>
          <p:nvPr/>
        </p:nvGraphicFramePr>
        <p:xfrm>
          <a:off x="838193" y="4247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{92AEA9C6-B62E-4A2F-865D-E0EBA745BE6D}</a:tableStyleId>
              </a:tblPr>
              <a:tblGrid>
                <a:gridCol w="917075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  <a:gridCol w="578750"/>
              </a:tblGrid>
              <a:tr h="370850">
                <a:tc gridSpan="1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Class 1: 8 in person + </a:t>
                      </a:r>
                      <a:r>
                        <a:rPr b="1" lang="en-US" sz="1400" u="none" cap="none" strike="noStrike"/>
                        <a:t>2 asynch meetings</a:t>
                      </a:r>
                      <a:r>
                        <a:rPr lang="en-US" sz="1400" u="none" cap="none" strike="noStrike"/>
                        <a:t>; Class 2: 7 in person + </a:t>
                      </a:r>
                      <a:r>
                        <a:rPr b="1" lang="en-US" sz="1400" u="none" cap="none" strike="noStrike"/>
                        <a:t>3 asynch meetings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Course 1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1&amp;2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W15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FIN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009999"/>
                    </a:solidFill>
                  </a:tcPr>
                </a:tc>
              </a:tr>
              <a:tr h="370850">
                <a:tc vMerge="1"/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Course 1: First session takes place Week 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Final Assessment in Week 15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0850">
                <a:tc vMerge="1"/>
                <a:tc grid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Course 2: First session takes place Week 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vMerge="1"/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Final Assessment in the finals week.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47752628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Electives (when the time comes…)</a:t>
            </a:r>
            <a:endParaRPr/>
          </a:p>
        </p:txBody>
      </p:sp>
      <p:sp>
        <p:nvSpPr>
          <p:cNvPr id="75" name="Google Shape;75;g2547752628a_0_0"/>
          <p:cNvSpPr txBox="1"/>
          <p:nvPr>
            <p:ph idx="1" type="body"/>
          </p:nvPr>
        </p:nvSpPr>
        <p:spPr>
          <a:xfrm>
            <a:off x="838200" y="1286129"/>
            <a:ext cx="10515600" cy="4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Electives can be taken from 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 ACCTG, FIN, MGT, MIS, and MKTG graduate class.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Suggested Electives on website is not a full-list! Need to review what is offered every semester.</a:t>
            </a:r>
            <a:endParaRPr b="0" sz="20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Up to six units in BA 780, Field Studies in Business and BA 798, Special Studies.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Up to six units of 500 level coursework can be included.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Up to six units can be taken from outside of the Fowler College of Business upon approval by the director of graduate business programs. 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Specializations are OPTIONAL!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Finance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Health Services Admin.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Information Systems (STEM)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Part-time or Full-time</a:t>
            </a:r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838200" y="1123275"/>
            <a:ext cx="106854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full-time or other full-time commitment -&gt; Part-time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20 hours or less -&gt; Full-time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It’s all up to you! (But remember you need to maintain a 3.0!) </a:t>
            </a:r>
            <a:endParaRPr/>
          </a:p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825" y="2724500"/>
            <a:ext cx="6181575" cy="33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14a4a9326_0_0"/>
          <p:cNvSpPr txBox="1"/>
          <p:nvPr>
            <p:ph idx="1" type="subTitle"/>
          </p:nvPr>
        </p:nvSpPr>
        <p:spPr>
          <a:xfrm>
            <a:off x="1524000" y="260111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Understanding the schedule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My.SDSU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Waitlist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9" name="Google Shape;89;g1314a4a9326_0_0"/>
          <p:cNvSpPr txBox="1"/>
          <p:nvPr>
            <p:ph type="title"/>
          </p:nvPr>
        </p:nvSpPr>
        <p:spPr>
          <a:xfrm>
            <a:off x="838200" y="936699"/>
            <a:ext cx="10515600" cy="1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400"/>
              <a:t>Question #2…</a:t>
            </a:r>
            <a:br>
              <a:rPr b="1" lang="en-US" sz="4400"/>
            </a:br>
            <a:r>
              <a:rPr b="1" lang="en-US" sz="4400"/>
              <a:t>How do I register?</a:t>
            </a:r>
            <a:endParaRPr b="1"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Getting Started: My.SDSU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my.sdsu.edu/students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2633" y="2450592"/>
            <a:ext cx="9686733" cy="37082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/>
          <p:nvPr/>
        </p:nvSpPr>
        <p:spPr>
          <a:xfrm>
            <a:off x="8654796" y="3092987"/>
            <a:ext cx="612648" cy="8138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9999"/>
          </a:solidFill>
          <a:ln cap="flat" cmpd="sng" w="25400">
            <a:solidFill>
              <a:srgbClr val="00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2022-02-28T21:50:23Z</dcterms:created>
  <dc:creator>Microsoft Office User</dc:creator>
</cp:coreProperties>
</file>