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91" r:id="rId3"/>
    <p:sldId id="292" r:id="rId4"/>
    <p:sldId id="296" r:id="rId5"/>
    <p:sldId id="306" r:id="rId6"/>
    <p:sldId id="307" r:id="rId7"/>
    <p:sldId id="295" r:id="rId8"/>
    <p:sldId id="270" r:id="rId9"/>
    <p:sldId id="271" r:id="rId10"/>
    <p:sldId id="272" r:id="rId11"/>
    <p:sldId id="281" r:id="rId12"/>
    <p:sldId id="311" r:id="rId13"/>
    <p:sldId id="275" r:id="rId14"/>
    <p:sldId id="274" r:id="rId15"/>
    <p:sldId id="277" r:id="rId16"/>
    <p:sldId id="280" r:id="rId17"/>
    <p:sldId id="279" r:id="rId18"/>
    <p:sldId id="297" r:id="rId19"/>
    <p:sldId id="282" r:id="rId20"/>
    <p:sldId id="305" r:id="rId21"/>
    <p:sldId id="310" r:id="rId22"/>
    <p:sldId id="299" r:id="rId23"/>
    <p:sldId id="300" r:id="rId24"/>
    <p:sldId id="301" r:id="rId25"/>
    <p:sldId id="302" r:id="rId26"/>
    <p:sldId id="303" r:id="rId27"/>
    <p:sldId id="304" r:id="rId28"/>
    <p:sldId id="286" r:id="rId29"/>
    <p:sldId id="257" r:id="rId30"/>
    <p:sldId id="258" r:id="rId31"/>
    <p:sldId id="259" r:id="rId32"/>
    <p:sldId id="260" r:id="rId33"/>
    <p:sldId id="261" r:id="rId34"/>
    <p:sldId id="262" r:id="rId35"/>
    <p:sldId id="263" r:id="rId36"/>
    <p:sldId id="287" r:id="rId37"/>
    <p:sldId id="293" r:id="rId38"/>
    <p:sldId id="294" r:id="rId39"/>
    <p:sldId id="284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B815B4-9DB3-408E-8935-53E74970AE4B}">
          <p14:sldIdLst>
            <p14:sldId id="256"/>
            <p14:sldId id="291"/>
            <p14:sldId id="292"/>
            <p14:sldId id="296"/>
            <p14:sldId id="306"/>
            <p14:sldId id="307"/>
            <p14:sldId id="295"/>
            <p14:sldId id="270"/>
            <p14:sldId id="271"/>
            <p14:sldId id="272"/>
            <p14:sldId id="281"/>
            <p14:sldId id="311"/>
            <p14:sldId id="275"/>
            <p14:sldId id="274"/>
            <p14:sldId id="277"/>
            <p14:sldId id="280"/>
            <p14:sldId id="279"/>
            <p14:sldId id="297"/>
            <p14:sldId id="282"/>
            <p14:sldId id="305"/>
            <p14:sldId id="310"/>
            <p14:sldId id="299"/>
            <p14:sldId id="300"/>
            <p14:sldId id="301"/>
            <p14:sldId id="302"/>
            <p14:sldId id="303"/>
            <p14:sldId id="304"/>
            <p14:sldId id="286"/>
            <p14:sldId id="257"/>
            <p14:sldId id="258"/>
            <p14:sldId id="259"/>
            <p14:sldId id="260"/>
            <p14:sldId id="261"/>
            <p14:sldId id="262"/>
            <p14:sldId id="263"/>
            <p14:sldId id="287"/>
            <p14:sldId id="293"/>
            <p14:sldId id="294"/>
            <p14:sldId id="284"/>
            <p14:sldId id="290"/>
          </p14:sldIdLst>
        </p14:section>
        <p14:section name="Untitled Section" id="{3C0DD6BC-0898-4CE5-BF44-758C7B9D2101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Honea2" initials="HH2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>
        <p:scale>
          <a:sx n="94" d="100"/>
          <a:sy n="94" d="100"/>
        </p:scale>
        <p:origin x="-150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0.70000000000000062</c:v>
                </c:pt>
                <c:pt idx="1">
                  <c:v>3.3</c:v>
                </c:pt>
                <c:pt idx="2">
                  <c:v>10</c:v>
                </c:pt>
                <c:pt idx="3">
                  <c:v>16</c:v>
                </c:pt>
                <c:pt idx="4">
                  <c:v>31.3</c:v>
                </c:pt>
                <c:pt idx="5">
                  <c:v>26</c:v>
                </c:pt>
                <c:pt idx="6">
                  <c:v>12.7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191424"/>
        <c:axId val="225192960"/>
      </c:barChart>
      <c:catAx>
        <c:axId val="225191424"/>
        <c:scaling>
          <c:orientation val="minMax"/>
        </c:scaling>
        <c:delete val="0"/>
        <c:axPos val="b"/>
        <c:majorTickMark val="out"/>
        <c:minorTickMark val="none"/>
        <c:tickLblPos val="nextTo"/>
        <c:crossAx val="225192960"/>
        <c:crosses val="autoZero"/>
        <c:auto val="1"/>
        <c:lblAlgn val="ctr"/>
        <c:lblOffset val="100"/>
        <c:noMultiLvlLbl val="0"/>
      </c:catAx>
      <c:valAx>
        <c:axId val="225192960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25191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1.3</c:v>
                </c:pt>
                <c:pt idx="1">
                  <c:v>1.3</c:v>
                </c:pt>
                <c:pt idx="2">
                  <c:v>2.6</c:v>
                </c:pt>
                <c:pt idx="3">
                  <c:v>7.8</c:v>
                </c:pt>
                <c:pt idx="4">
                  <c:v>33.300000000000004</c:v>
                </c:pt>
                <c:pt idx="5">
                  <c:v>41.8</c:v>
                </c:pt>
                <c:pt idx="6">
                  <c:v>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013504"/>
        <c:axId val="203015296"/>
      </c:barChart>
      <c:catAx>
        <c:axId val="203013504"/>
        <c:scaling>
          <c:orientation val="minMax"/>
        </c:scaling>
        <c:delete val="0"/>
        <c:axPos val="b"/>
        <c:majorTickMark val="out"/>
        <c:minorTickMark val="none"/>
        <c:tickLblPos val="nextTo"/>
        <c:crossAx val="203015296"/>
        <c:crosses val="autoZero"/>
        <c:auto val="1"/>
        <c:lblAlgn val="ctr"/>
        <c:lblOffset val="100"/>
        <c:noMultiLvlLbl val="0"/>
      </c:catAx>
      <c:valAx>
        <c:axId val="203015296"/>
        <c:scaling>
          <c:orientation val="minMax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301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1.3</c:v>
                </c:pt>
                <c:pt idx="3">
                  <c:v>7.8</c:v>
                </c:pt>
                <c:pt idx="4">
                  <c:v>32.700000000000003</c:v>
                </c:pt>
                <c:pt idx="5">
                  <c:v>43.1</c:v>
                </c:pt>
                <c:pt idx="6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045504"/>
        <c:axId val="203067776"/>
      </c:barChart>
      <c:catAx>
        <c:axId val="20304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203067776"/>
        <c:crosses val="autoZero"/>
        <c:auto val="1"/>
        <c:lblAlgn val="ctr"/>
        <c:lblOffset val="100"/>
        <c:noMultiLvlLbl val="0"/>
      </c:catAx>
      <c:valAx>
        <c:axId val="203067776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3045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2.6</c:v>
                </c:pt>
                <c:pt idx="2">
                  <c:v>5.9</c:v>
                </c:pt>
                <c:pt idx="3">
                  <c:v>13.7</c:v>
                </c:pt>
                <c:pt idx="4">
                  <c:v>33.300000000000004</c:v>
                </c:pt>
                <c:pt idx="5">
                  <c:v>35.9</c:v>
                </c:pt>
                <c:pt idx="6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371968"/>
        <c:axId val="218373504"/>
      </c:barChart>
      <c:catAx>
        <c:axId val="2183719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8373504"/>
        <c:crosses val="autoZero"/>
        <c:auto val="1"/>
        <c:lblAlgn val="ctr"/>
        <c:lblOffset val="100"/>
        <c:noMultiLvlLbl val="0"/>
      </c:catAx>
      <c:valAx>
        <c:axId val="218373504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18371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83362496354625E-2"/>
          <c:y val="3.3637261285609302E-2"/>
          <c:w val="0.90134745309614073"/>
          <c:h val="0.81574661569261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2.6</c:v>
                </c:pt>
                <c:pt idx="1">
                  <c:v>4.5999999999999996</c:v>
                </c:pt>
                <c:pt idx="2">
                  <c:v>6.5</c:v>
                </c:pt>
                <c:pt idx="3">
                  <c:v>13.7</c:v>
                </c:pt>
                <c:pt idx="4">
                  <c:v>22.2</c:v>
                </c:pt>
                <c:pt idx="5">
                  <c:v>37.300000000000004</c:v>
                </c:pt>
                <c:pt idx="6">
                  <c:v>13.1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440832"/>
        <c:axId val="218442368"/>
      </c:barChart>
      <c:catAx>
        <c:axId val="2184408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8442368"/>
        <c:crosses val="autoZero"/>
        <c:auto val="1"/>
        <c:lblAlgn val="ctr"/>
        <c:lblOffset val="100"/>
        <c:noMultiLvlLbl val="0"/>
      </c:catAx>
      <c:valAx>
        <c:axId val="218442368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18440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0.70000000000000062</c:v>
                </c:pt>
                <c:pt idx="1">
                  <c:v>2.7</c:v>
                </c:pt>
                <c:pt idx="2">
                  <c:v>8.7000000000000011</c:v>
                </c:pt>
                <c:pt idx="3">
                  <c:v>14.7</c:v>
                </c:pt>
                <c:pt idx="4">
                  <c:v>30</c:v>
                </c:pt>
                <c:pt idx="5">
                  <c:v>26.7</c:v>
                </c:pt>
                <c:pt idx="6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495104"/>
        <c:axId val="202496640"/>
      </c:barChart>
      <c:catAx>
        <c:axId val="20249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02496640"/>
        <c:crosses val="autoZero"/>
        <c:auto val="1"/>
        <c:lblAlgn val="ctr"/>
        <c:lblOffset val="100"/>
        <c:noMultiLvlLbl val="0"/>
      </c:catAx>
      <c:valAx>
        <c:axId val="202496640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2495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Strongly disagree</c:v>
                </c:pt>
                <c:pt idx="7">
                  <c:v>Strongly agree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0.70000000000000062</c:v>
                </c:pt>
                <c:pt idx="1">
                  <c:v>3.3</c:v>
                </c:pt>
                <c:pt idx="2">
                  <c:v>3.5</c:v>
                </c:pt>
                <c:pt idx="3">
                  <c:v>10</c:v>
                </c:pt>
                <c:pt idx="4">
                  <c:v>10.7</c:v>
                </c:pt>
                <c:pt idx="5">
                  <c:v>32</c:v>
                </c:pt>
                <c:pt idx="6">
                  <c:v>30</c:v>
                </c:pt>
                <c:pt idx="7">
                  <c:v>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65312"/>
        <c:axId val="208766848"/>
      </c:barChart>
      <c:catAx>
        <c:axId val="20876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08766848"/>
        <c:crosses val="autoZero"/>
        <c:auto val="1"/>
        <c:lblAlgn val="ctr"/>
        <c:lblOffset val="100"/>
        <c:noMultiLvlLbl val="0"/>
      </c:catAx>
      <c:valAx>
        <c:axId val="208766848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8765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3.3</c:v>
                </c:pt>
                <c:pt idx="1">
                  <c:v>2.7</c:v>
                </c:pt>
                <c:pt idx="2">
                  <c:v>7.3</c:v>
                </c:pt>
                <c:pt idx="3">
                  <c:v>12.7</c:v>
                </c:pt>
                <c:pt idx="4">
                  <c:v>24.7</c:v>
                </c:pt>
                <c:pt idx="5">
                  <c:v>32.700000000000003</c:v>
                </c:pt>
                <c:pt idx="6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513792"/>
        <c:axId val="202531968"/>
      </c:barChart>
      <c:catAx>
        <c:axId val="202513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02531968"/>
        <c:crosses val="autoZero"/>
        <c:auto val="1"/>
        <c:lblAlgn val="ctr"/>
        <c:lblOffset val="100"/>
        <c:noMultiLvlLbl val="0"/>
      </c:catAx>
      <c:valAx>
        <c:axId val="202531968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251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2.7</c:v>
                </c:pt>
                <c:pt idx="2">
                  <c:v>3.3</c:v>
                </c:pt>
                <c:pt idx="3">
                  <c:v>9.3000000000000007</c:v>
                </c:pt>
                <c:pt idx="4">
                  <c:v>26.7</c:v>
                </c:pt>
                <c:pt idx="5">
                  <c:v>37.300000000000004</c:v>
                </c:pt>
                <c:pt idx="6">
                  <c:v>20.7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570368"/>
        <c:axId val="202871168"/>
      </c:barChart>
      <c:catAx>
        <c:axId val="20257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2871168"/>
        <c:crosses val="autoZero"/>
        <c:auto val="1"/>
        <c:lblAlgn val="ctr"/>
        <c:lblOffset val="100"/>
        <c:noMultiLvlLbl val="0"/>
      </c:catAx>
      <c:valAx>
        <c:axId val="202871168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257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4.7</c:v>
                </c:pt>
                <c:pt idx="3">
                  <c:v>6.7</c:v>
                </c:pt>
                <c:pt idx="4">
                  <c:v>25.3</c:v>
                </c:pt>
                <c:pt idx="5">
                  <c:v>37.300000000000004</c:v>
                </c:pt>
                <c:pt idx="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655616"/>
        <c:axId val="202657152"/>
      </c:barChart>
      <c:catAx>
        <c:axId val="20265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657152"/>
        <c:crosses val="autoZero"/>
        <c:auto val="1"/>
        <c:lblAlgn val="ctr"/>
        <c:lblOffset val="100"/>
        <c:noMultiLvlLbl val="0"/>
      </c:catAx>
      <c:valAx>
        <c:axId val="202657152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2655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4.5</c:v>
                </c:pt>
                <c:pt idx="2">
                  <c:v>4.5</c:v>
                </c:pt>
                <c:pt idx="3">
                  <c:v>10.8</c:v>
                </c:pt>
                <c:pt idx="4">
                  <c:v>36.9</c:v>
                </c:pt>
                <c:pt idx="5">
                  <c:v>33.800000000000004</c:v>
                </c:pt>
                <c:pt idx="6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696576"/>
        <c:axId val="202698112"/>
      </c:barChart>
      <c:catAx>
        <c:axId val="20269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698112"/>
        <c:crosses val="autoZero"/>
        <c:auto val="1"/>
        <c:lblAlgn val="ctr"/>
        <c:lblOffset val="100"/>
        <c:noMultiLvlLbl val="0"/>
      </c:catAx>
      <c:valAx>
        <c:axId val="202698112"/>
        <c:scaling>
          <c:orientation val="minMax"/>
          <c:max val="45"/>
        </c:scaling>
        <c:delete val="0"/>
        <c:axPos val="l"/>
        <c:majorGridlines>
          <c:spPr>
            <a:ln w="0">
              <a:solidFill>
                <a:schemeClr val="bg1"/>
              </a:solidFill>
            </a:ln>
          </c:spPr>
        </c:majorGridlines>
        <c:numFmt formatCode="@" sourceLinked="0"/>
        <c:majorTickMark val="out"/>
        <c:minorTickMark val="none"/>
        <c:tickLblPos val="nextTo"/>
        <c:crossAx val="202696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disagree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3.2</c:v>
                </c:pt>
                <c:pt idx="1">
                  <c:v>5.0999999999999996</c:v>
                </c:pt>
                <c:pt idx="2">
                  <c:v>9.6</c:v>
                </c:pt>
                <c:pt idx="3">
                  <c:v>13.4</c:v>
                </c:pt>
                <c:pt idx="4">
                  <c:v>30.6</c:v>
                </c:pt>
                <c:pt idx="5">
                  <c:v>28.7</c:v>
                </c:pt>
                <c:pt idx="6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30976"/>
        <c:axId val="202832512"/>
      </c:barChart>
      <c:catAx>
        <c:axId val="20283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832512"/>
        <c:crosses val="autoZero"/>
        <c:auto val="1"/>
        <c:lblAlgn val="ctr"/>
        <c:lblOffset val="100"/>
        <c:noMultiLvlLbl val="0"/>
      </c:catAx>
      <c:valAx>
        <c:axId val="202832512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2830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0.70000000000000051</c:v>
                </c:pt>
                <c:pt idx="1">
                  <c:v>3.3</c:v>
                </c:pt>
                <c:pt idx="2">
                  <c:v>2.6</c:v>
                </c:pt>
                <c:pt idx="3">
                  <c:v>8.5</c:v>
                </c:pt>
                <c:pt idx="4">
                  <c:v>30.1</c:v>
                </c:pt>
                <c:pt idx="5">
                  <c:v>42.5</c:v>
                </c:pt>
                <c:pt idx="6">
                  <c:v>12.4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944896"/>
        <c:axId val="202946432"/>
      </c:barChart>
      <c:catAx>
        <c:axId val="202944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946432"/>
        <c:crosses val="autoZero"/>
        <c:auto val="1"/>
        <c:lblAlgn val="ctr"/>
        <c:lblOffset val="100"/>
        <c:noMultiLvlLbl val="0"/>
      </c:catAx>
      <c:valAx>
        <c:axId val="20294643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2944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4-20T08:19:24.388" idx="1">
    <p:pos x="4486" y="2893"/>
    <p:text>we would like them to do this but not sure we can assess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69969-B420-4685-9B62-CBFBBE9E0E2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BB686D-65BC-402A-ADFA-FBC27D6FCB34}">
      <dgm:prSet phldrT="[Text]" custT="1"/>
      <dgm:spPr/>
      <dgm:t>
        <a:bodyPr/>
        <a:lstStyle/>
        <a:p>
          <a:r>
            <a:rPr lang="en-US" sz="1600" dirty="0" smtClean="0"/>
            <a:t>Assessment  of Learning</a:t>
          </a:r>
          <a:endParaRPr lang="en-US" sz="1600" dirty="0"/>
        </a:p>
      </dgm:t>
    </dgm:pt>
    <dgm:pt modelId="{1ACB8F6A-293A-4DBB-8F10-A3D981AEF65A}" type="parTrans" cxnId="{027F04C8-41E9-4A18-9A2A-95C5E9BBDF29}">
      <dgm:prSet/>
      <dgm:spPr/>
      <dgm:t>
        <a:bodyPr/>
        <a:lstStyle/>
        <a:p>
          <a:endParaRPr lang="en-US"/>
        </a:p>
      </dgm:t>
    </dgm:pt>
    <dgm:pt modelId="{D4F5A686-4562-4EF0-B4FD-68EE03A1A377}" type="sibTrans" cxnId="{027F04C8-41E9-4A18-9A2A-95C5E9BBDF29}">
      <dgm:prSet/>
      <dgm:spPr/>
      <dgm:t>
        <a:bodyPr/>
        <a:lstStyle/>
        <a:p>
          <a:endParaRPr lang="en-US"/>
        </a:p>
      </dgm:t>
    </dgm:pt>
    <dgm:pt modelId="{D9B8C868-1A54-4679-9CBA-71D89BA1E56D}">
      <dgm:prSet phldrT="[Text]" custT="1"/>
      <dgm:spPr/>
      <dgm:t>
        <a:bodyPr/>
        <a:lstStyle/>
        <a:p>
          <a:r>
            <a:rPr lang="en-US" sz="1600" dirty="0" smtClean="0"/>
            <a:t>Assessment of Experience</a:t>
          </a:r>
          <a:endParaRPr lang="en-US" sz="1600" dirty="0"/>
        </a:p>
      </dgm:t>
    </dgm:pt>
    <dgm:pt modelId="{EEA56600-D80F-4B85-8C2F-FDDB4071EB42}" type="parTrans" cxnId="{48BC3575-0BB9-4000-93C7-B851A2D35AF9}">
      <dgm:prSet/>
      <dgm:spPr/>
      <dgm:t>
        <a:bodyPr/>
        <a:lstStyle/>
        <a:p>
          <a:endParaRPr lang="en-US"/>
        </a:p>
      </dgm:t>
    </dgm:pt>
    <dgm:pt modelId="{5A86E80F-D5EA-4CF5-B70B-D96689965CED}" type="sibTrans" cxnId="{48BC3575-0BB9-4000-93C7-B851A2D35AF9}">
      <dgm:prSet/>
      <dgm:spPr/>
      <dgm:t>
        <a:bodyPr/>
        <a:lstStyle/>
        <a:p>
          <a:endParaRPr lang="en-US"/>
        </a:p>
      </dgm:t>
    </dgm:pt>
    <dgm:pt modelId="{693D925B-BDCF-4259-A8B0-DE5B13CAB2BB}">
      <dgm:prSet phldrT="[Text]" custT="1"/>
      <dgm:spPr/>
      <dgm:t>
        <a:bodyPr/>
        <a:lstStyle/>
        <a:p>
          <a:r>
            <a:rPr lang="en-US" sz="1200" dirty="0" smtClean="0"/>
            <a:t>Assessment of Market Conditions and Alumni/Employer Feedback</a:t>
          </a:r>
          <a:endParaRPr lang="en-US" sz="1200" dirty="0"/>
        </a:p>
      </dgm:t>
    </dgm:pt>
    <dgm:pt modelId="{BD287337-8672-4CAB-94D5-62908751A20F}" type="parTrans" cxnId="{9A216C3B-1067-4550-8835-C627C006D0C3}">
      <dgm:prSet/>
      <dgm:spPr/>
      <dgm:t>
        <a:bodyPr/>
        <a:lstStyle/>
        <a:p>
          <a:endParaRPr lang="en-US"/>
        </a:p>
      </dgm:t>
    </dgm:pt>
    <dgm:pt modelId="{D6314E48-E689-4E50-AF01-C7F4E2029326}" type="sibTrans" cxnId="{9A216C3B-1067-4550-8835-C627C006D0C3}">
      <dgm:prSet/>
      <dgm:spPr/>
      <dgm:t>
        <a:bodyPr/>
        <a:lstStyle/>
        <a:p>
          <a:endParaRPr lang="en-US"/>
        </a:p>
      </dgm:t>
    </dgm:pt>
    <dgm:pt modelId="{9A342A5D-8D01-4D9A-BCCD-5808DB69EFBB}">
      <dgm:prSet phldrT="[Text]"/>
      <dgm:spPr/>
      <dgm:t>
        <a:bodyPr/>
        <a:lstStyle/>
        <a:p>
          <a:r>
            <a:rPr lang="en-US" dirty="0" smtClean="0"/>
            <a:t>MBA Experience</a:t>
          </a:r>
          <a:endParaRPr lang="en-US" dirty="0"/>
        </a:p>
      </dgm:t>
    </dgm:pt>
    <dgm:pt modelId="{FA71D042-38AC-4D84-8185-2C95FFA27CE7}" type="parTrans" cxnId="{4691A38A-986B-41D8-8EE2-8275D669C000}">
      <dgm:prSet/>
      <dgm:spPr/>
      <dgm:t>
        <a:bodyPr/>
        <a:lstStyle/>
        <a:p>
          <a:endParaRPr lang="en-US"/>
        </a:p>
      </dgm:t>
    </dgm:pt>
    <dgm:pt modelId="{46A21FB7-870E-4259-9820-DAF5F54B04D7}" type="sibTrans" cxnId="{4691A38A-986B-41D8-8EE2-8275D669C000}">
      <dgm:prSet/>
      <dgm:spPr/>
      <dgm:t>
        <a:bodyPr/>
        <a:lstStyle/>
        <a:p>
          <a:endParaRPr lang="en-US"/>
        </a:p>
      </dgm:t>
    </dgm:pt>
    <dgm:pt modelId="{25D926A6-C334-4443-8C8E-1867BE93C155}" type="pres">
      <dgm:prSet presAssocID="{56469969-B420-4685-9B62-CBFBBE9E0E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F8A245E-D7C6-4B84-965C-DCB96B173CA1}" type="pres">
      <dgm:prSet presAssocID="{34BB686D-65BC-402A-ADFA-FBC27D6FCB34}" presName="Accent1" presStyleCnt="0"/>
      <dgm:spPr/>
    </dgm:pt>
    <dgm:pt modelId="{32A482D2-515A-49AE-A349-4F07F8195FC3}" type="pres">
      <dgm:prSet presAssocID="{34BB686D-65BC-402A-ADFA-FBC27D6FCB34}" presName="Accent" presStyleLbl="node1" presStyleIdx="0" presStyleCnt="4"/>
      <dgm:spPr/>
    </dgm:pt>
    <dgm:pt modelId="{3CA8DAE4-381E-450D-9AE9-75140B1F6E4C}" type="pres">
      <dgm:prSet presAssocID="{34BB686D-65BC-402A-ADFA-FBC27D6FCB34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5029D-2A80-46BF-8B75-DD47ACC35396}" type="pres">
      <dgm:prSet presAssocID="{D9B8C868-1A54-4679-9CBA-71D89BA1E56D}" presName="Accent2" presStyleCnt="0"/>
      <dgm:spPr/>
    </dgm:pt>
    <dgm:pt modelId="{FBF4979D-BD52-43A7-B8A1-72C6D58FA4C0}" type="pres">
      <dgm:prSet presAssocID="{D9B8C868-1A54-4679-9CBA-71D89BA1E56D}" presName="Accent" presStyleLbl="node1" presStyleIdx="1" presStyleCnt="4"/>
      <dgm:spPr/>
    </dgm:pt>
    <dgm:pt modelId="{07BD90CD-291A-4E28-A23A-A941DE9036B8}" type="pres">
      <dgm:prSet presAssocID="{D9B8C868-1A54-4679-9CBA-71D89BA1E56D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CE915-143B-46BD-8208-F0EBBE5882CD}" type="pres">
      <dgm:prSet presAssocID="{693D925B-BDCF-4259-A8B0-DE5B13CAB2BB}" presName="Accent3" presStyleCnt="0"/>
      <dgm:spPr/>
    </dgm:pt>
    <dgm:pt modelId="{BF36BC8A-F9FC-4727-9CD7-B9227D6920B3}" type="pres">
      <dgm:prSet presAssocID="{693D925B-BDCF-4259-A8B0-DE5B13CAB2BB}" presName="Accent" presStyleLbl="node1" presStyleIdx="2" presStyleCnt="4" custLinFactNeighborX="-177" custLinFactNeighborY="304"/>
      <dgm:spPr/>
    </dgm:pt>
    <dgm:pt modelId="{84002EC4-F08A-41B7-9839-53DD35CEE455}" type="pres">
      <dgm:prSet presAssocID="{693D925B-BDCF-4259-A8B0-DE5B13CAB2BB}" presName="Parent3" presStyleLbl="revTx" presStyleIdx="2" presStyleCnt="4" custScaleX="112804" custScaleY="186559" custLinFactNeighborX="7900" custLinFactNeighborY="-144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956EB-0874-47C6-BAC9-79A98C8D6E31}" type="pres">
      <dgm:prSet presAssocID="{9A342A5D-8D01-4D9A-BCCD-5808DB69EFBB}" presName="Accent4" presStyleCnt="0"/>
      <dgm:spPr/>
    </dgm:pt>
    <dgm:pt modelId="{524B9A75-27E2-4991-8FBA-4FFCB44231FC}" type="pres">
      <dgm:prSet presAssocID="{9A342A5D-8D01-4D9A-BCCD-5808DB69EFBB}" presName="Accent" presStyleLbl="node1" presStyleIdx="3" presStyleCnt="4"/>
      <dgm:spPr/>
    </dgm:pt>
    <dgm:pt modelId="{2D24CBF1-9B36-4A2F-A700-5D5EE6CC5697}" type="pres">
      <dgm:prSet presAssocID="{9A342A5D-8D01-4D9A-BCCD-5808DB69EFB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A05FCD-379D-47C9-A45E-3DB2469AE232}" type="presOf" srcId="{D9B8C868-1A54-4679-9CBA-71D89BA1E56D}" destId="{07BD90CD-291A-4E28-A23A-A941DE9036B8}" srcOrd="0" destOrd="0" presId="urn:microsoft.com/office/officeart/2009/layout/CircleArrowProcess"/>
    <dgm:cxn modelId="{EE0BD56B-2F0F-4DE1-86D5-9725DD631ADB}" type="presOf" srcId="{693D925B-BDCF-4259-A8B0-DE5B13CAB2BB}" destId="{84002EC4-F08A-41B7-9839-53DD35CEE455}" srcOrd="0" destOrd="0" presId="urn:microsoft.com/office/officeart/2009/layout/CircleArrowProcess"/>
    <dgm:cxn modelId="{48BC3575-0BB9-4000-93C7-B851A2D35AF9}" srcId="{56469969-B420-4685-9B62-CBFBBE9E0E27}" destId="{D9B8C868-1A54-4679-9CBA-71D89BA1E56D}" srcOrd="1" destOrd="0" parTransId="{EEA56600-D80F-4B85-8C2F-FDDB4071EB42}" sibTransId="{5A86E80F-D5EA-4CF5-B70B-D96689965CED}"/>
    <dgm:cxn modelId="{6018A81D-60F6-4047-96E1-2942EF2651DC}" type="presOf" srcId="{56469969-B420-4685-9B62-CBFBBE9E0E27}" destId="{25D926A6-C334-4443-8C8E-1867BE93C155}" srcOrd="0" destOrd="0" presId="urn:microsoft.com/office/officeart/2009/layout/CircleArrowProcess"/>
    <dgm:cxn modelId="{A373D772-25E8-4A13-9D03-531B790F9181}" type="presOf" srcId="{9A342A5D-8D01-4D9A-BCCD-5808DB69EFBB}" destId="{2D24CBF1-9B36-4A2F-A700-5D5EE6CC5697}" srcOrd="0" destOrd="0" presId="urn:microsoft.com/office/officeart/2009/layout/CircleArrowProcess"/>
    <dgm:cxn modelId="{D2DE03E8-20DD-44B7-97E3-FA66CEE2213C}" type="presOf" srcId="{34BB686D-65BC-402A-ADFA-FBC27D6FCB34}" destId="{3CA8DAE4-381E-450D-9AE9-75140B1F6E4C}" srcOrd="0" destOrd="0" presId="urn:microsoft.com/office/officeart/2009/layout/CircleArrowProcess"/>
    <dgm:cxn modelId="{027F04C8-41E9-4A18-9A2A-95C5E9BBDF29}" srcId="{56469969-B420-4685-9B62-CBFBBE9E0E27}" destId="{34BB686D-65BC-402A-ADFA-FBC27D6FCB34}" srcOrd="0" destOrd="0" parTransId="{1ACB8F6A-293A-4DBB-8F10-A3D981AEF65A}" sibTransId="{D4F5A686-4562-4EF0-B4FD-68EE03A1A377}"/>
    <dgm:cxn modelId="{4691A38A-986B-41D8-8EE2-8275D669C000}" srcId="{56469969-B420-4685-9B62-CBFBBE9E0E27}" destId="{9A342A5D-8D01-4D9A-BCCD-5808DB69EFBB}" srcOrd="3" destOrd="0" parTransId="{FA71D042-38AC-4D84-8185-2C95FFA27CE7}" sibTransId="{46A21FB7-870E-4259-9820-DAF5F54B04D7}"/>
    <dgm:cxn modelId="{9A216C3B-1067-4550-8835-C627C006D0C3}" srcId="{56469969-B420-4685-9B62-CBFBBE9E0E27}" destId="{693D925B-BDCF-4259-A8B0-DE5B13CAB2BB}" srcOrd="2" destOrd="0" parTransId="{BD287337-8672-4CAB-94D5-62908751A20F}" sibTransId="{D6314E48-E689-4E50-AF01-C7F4E2029326}"/>
    <dgm:cxn modelId="{D3C66580-E8FE-4600-9D38-4AB90C764505}" type="presParOf" srcId="{25D926A6-C334-4443-8C8E-1867BE93C155}" destId="{3F8A245E-D7C6-4B84-965C-DCB96B173CA1}" srcOrd="0" destOrd="0" presId="urn:microsoft.com/office/officeart/2009/layout/CircleArrowProcess"/>
    <dgm:cxn modelId="{AD10950F-2AC3-4B5C-B6E3-FAEAA2BC7748}" type="presParOf" srcId="{3F8A245E-D7C6-4B84-965C-DCB96B173CA1}" destId="{32A482D2-515A-49AE-A349-4F07F8195FC3}" srcOrd="0" destOrd="0" presId="urn:microsoft.com/office/officeart/2009/layout/CircleArrowProcess"/>
    <dgm:cxn modelId="{37B755B4-B636-4D12-BCA8-6A964ACA00D3}" type="presParOf" srcId="{25D926A6-C334-4443-8C8E-1867BE93C155}" destId="{3CA8DAE4-381E-450D-9AE9-75140B1F6E4C}" srcOrd="1" destOrd="0" presId="urn:microsoft.com/office/officeart/2009/layout/CircleArrowProcess"/>
    <dgm:cxn modelId="{2E45C52E-C5B0-4240-9ED3-3DB5414038C1}" type="presParOf" srcId="{25D926A6-C334-4443-8C8E-1867BE93C155}" destId="{5DA5029D-2A80-46BF-8B75-DD47ACC35396}" srcOrd="2" destOrd="0" presId="urn:microsoft.com/office/officeart/2009/layout/CircleArrowProcess"/>
    <dgm:cxn modelId="{7DBCE1D9-44B6-4855-8239-0755973AA351}" type="presParOf" srcId="{5DA5029D-2A80-46BF-8B75-DD47ACC35396}" destId="{FBF4979D-BD52-43A7-B8A1-72C6D58FA4C0}" srcOrd="0" destOrd="0" presId="urn:microsoft.com/office/officeart/2009/layout/CircleArrowProcess"/>
    <dgm:cxn modelId="{4A9A4895-C598-4F6C-9763-3131988C9E15}" type="presParOf" srcId="{25D926A6-C334-4443-8C8E-1867BE93C155}" destId="{07BD90CD-291A-4E28-A23A-A941DE9036B8}" srcOrd="3" destOrd="0" presId="urn:microsoft.com/office/officeart/2009/layout/CircleArrowProcess"/>
    <dgm:cxn modelId="{00B3BDFC-E75B-4C10-B0E9-7472B6E70D53}" type="presParOf" srcId="{25D926A6-C334-4443-8C8E-1867BE93C155}" destId="{230CE915-143B-46BD-8208-F0EBBE5882CD}" srcOrd="4" destOrd="0" presId="urn:microsoft.com/office/officeart/2009/layout/CircleArrowProcess"/>
    <dgm:cxn modelId="{BDAC07EC-255E-41B5-A5FB-6E65CC8F77C7}" type="presParOf" srcId="{230CE915-143B-46BD-8208-F0EBBE5882CD}" destId="{BF36BC8A-F9FC-4727-9CD7-B9227D6920B3}" srcOrd="0" destOrd="0" presId="urn:microsoft.com/office/officeart/2009/layout/CircleArrowProcess"/>
    <dgm:cxn modelId="{7E644D32-35CC-4683-AD8F-5F5F03B2223F}" type="presParOf" srcId="{25D926A6-C334-4443-8C8E-1867BE93C155}" destId="{84002EC4-F08A-41B7-9839-53DD35CEE455}" srcOrd="5" destOrd="0" presId="urn:microsoft.com/office/officeart/2009/layout/CircleArrowProcess"/>
    <dgm:cxn modelId="{F194A733-50F3-40FB-B0D2-201BF3B1F80D}" type="presParOf" srcId="{25D926A6-C334-4443-8C8E-1867BE93C155}" destId="{C41956EB-0874-47C6-BAC9-79A98C8D6E31}" srcOrd="6" destOrd="0" presId="urn:microsoft.com/office/officeart/2009/layout/CircleArrowProcess"/>
    <dgm:cxn modelId="{EB7A4664-A601-44E9-A735-BF2C58BB7074}" type="presParOf" srcId="{C41956EB-0874-47C6-BAC9-79A98C8D6E31}" destId="{524B9A75-27E2-4991-8FBA-4FFCB44231FC}" srcOrd="0" destOrd="0" presId="urn:microsoft.com/office/officeart/2009/layout/CircleArrowProcess"/>
    <dgm:cxn modelId="{BDC755E0-2CE7-40D6-AF6A-DA01C14DE1FD}" type="presParOf" srcId="{25D926A6-C334-4443-8C8E-1867BE93C155}" destId="{2D24CBF1-9B36-4A2F-A700-5D5EE6CC5697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69969-B420-4685-9B62-CBFBBE9E0E2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BB686D-65BC-402A-ADFA-FBC27D6FCB34}">
      <dgm:prSet phldrT="[Text]" custT="1"/>
      <dgm:spPr/>
      <dgm:t>
        <a:bodyPr/>
        <a:lstStyle/>
        <a:p>
          <a:r>
            <a:rPr lang="en-US" sz="1600" dirty="0" smtClean="0"/>
            <a:t>Case Analysis</a:t>
          </a:r>
          <a:endParaRPr lang="en-US" sz="1600" dirty="0"/>
        </a:p>
      </dgm:t>
    </dgm:pt>
    <dgm:pt modelId="{1ACB8F6A-293A-4DBB-8F10-A3D981AEF65A}" type="parTrans" cxnId="{027F04C8-41E9-4A18-9A2A-95C5E9BBDF29}">
      <dgm:prSet/>
      <dgm:spPr/>
      <dgm:t>
        <a:bodyPr/>
        <a:lstStyle/>
        <a:p>
          <a:endParaRPr lang="en-US"/>
        </a:p>
      </dgm:t>
    </dgm:pt>
    <dgm:pt modelId="{D4F5A686-4562-4EF0-B4FD-68EE03A1A377}" type="sibTrans" cxnId="{027F04C8-41E9-4A18-9A2A-95C5E9BBDF29}">
      <dgm:prSet/>
      <dgm:spPr/>
      <dgm:t>
        <a:bodyPr/>
        <a:lstStyle/>
        <a:p>
          <a:endParaRPr lang="en-US"/>
        </a:p>
      </dgm:t>
    </dgm:pt>
    <dgm:pt modelId="{D9B8C868-1A54-4679-9CBA-71D89BA1E56D}">
      <dgm:prSet phldrT="[Text]" custT="1"/>
      <dgm:spPr/>
      <dgm:t>
        <a:bodyPr/>
        <a:lstStyle/>
        <a:p>
          <a:r>
            <a:rPr lang="en-US" sz="1600" dirty="0" smtClean="0"/>
            <a:t>Student Survey</a:t>
          </a:r>
          <a:endParaRPr lang="en-US" sz="1600" dirty="0"/>
        </a:p>
      </dgm:t>
    </dgm:pt>
    <dgm:pt modelId="{EEA56600-D80F-4B85-8C2F-FDDB4071EB42}" type="parTrans" cxnId="{48BC3575-0BB9-4000-93C7-B851A2D35AF9}">
      <dgm:prSet/>
      <dgm:spPr/>
      <dgm:t>
        <a:bodyPr/>
        <a:lstStyle/>
        <a:p>
          <a:endParaRPr lang="en-US"/>
        </a:p>
      </dgm:t>
    </dgm:pt>
    <dgm:pt modelId="{5A86E80F-D5EA-4CF5-B70B-D96689965CED}" type="sibTrans" cxnId="{48BC3575-0BB9-4000-93C7-B851A2D35AF9}">
      <dgm:prSet/>
      <dgm:spPr/>
      <dgm:t>
        <a:bodyPr/>
        <a:lstStyle/>
        <a:p>
          <a:endParaRPr lang="en-US"/>
        </a:p>
      </dgm:t>
    </dgm:pt>
    <dgm:pt modelId="{693D925B-BDCF-4259-A8B0-DE5B13CAB2BB}">
      <dgm:prSet phldrT="[Text]" custT="1"/>
      <dgm:spPr/>
      <dgm:t>
        <a:bodyPr/>
        <a:lstStyle/>
        <a:p>
          <a:pPr algn="l"/>
          <a:r>
            <a:rPr lang="en-US" sz="1600" dirty="0" smtClean="0"/>
            <a:t>Research</a:t>
          </a:r>
          <a:endParaRPr lang="en-US" sz="1600" dirty="0"/>
        </a:p>
      </dgm:t>
    </dgm:pt>
    <dgm:pt modelId="{BD287337-8672-4CAB-94D5-62908751A20F}" type="parTrans" cxnId="{9A216C3B-1067-4550-8835-C627C006D0C3}">
      <dgm:prSet/>
      <dgm:spPr/>
      <dgm:t>
        <a:bodyPr/>
        <a:lstStyle/>
        <a:p>
          <a:endParaRPr lang="en-US"/>
        </a:p>
      </dgm:t>
    </dgm:pt>
    <dgm:pt modelId="{D6314E48-E689-4E50-AF01-C7F4E2029326}" type="sibTrans" cxnId="{9A216C3B-1067-4550-8835-C627C006D0C3}">
      <dgm:prSet/>
      <dgm:spPr/>
      <dgm:t>
        <a:bodyPr/>
        <a:lstStyle/>
        <a:p>
          <a:endParaRPr lang="en-US"/>
        </a:p>
      </dgm:t>
    </dgm:pt>
    <dgm:pt modelId="{9A342A5D-8D01-4D9A-BCCD-5808DB69EFBB}">
      <dgm:prSet phldrT="[Text]" custT="1"/>
      <dgm:spPr/>
      <dgm:t>
        <a:bodyPr/>
        <a:lstStyle/>
        <a:p>
          <a:r>
            <a:rPr lang="en-US" sz="1600" dirty="0" smtClean="0"/>
            <a:t>Strategy Course, Orientation and Workshops</a:t>
          </a:r>
          <a:endParaRPr lang="en-US" sz="1600" dirty="0"/>
        </a:p>
      </dgm:t>
    </dgm:pt>
    <dgm:pt modelId="{FA71D042-38AC-4D84-8185-2C95FFA27CE7}" type="parTrans" cxnId="{4691A38A-986B-41D8-8EE2-8275D669C000}">
      <dgm:prSet/>
      <dgm:spPr/>
      <dgm:t>
        <a:bodyPr/>
        <a:lstStyle/>
        <a:p>
          <a:endParaRPr lang="en-US"/>
        </a:p>
      </dgm:t>
    </dgm:pt>
    <dgm:pt modelId="{46A21FB7-870E-4259-9820-DAF5F54B04D7}" type="sibTrans" cxnId="{4691A38A-986B-41D8-8EE2-8275D669C000}">
      <dgm:prSet/>
      <dgm:spPr/>
      <dgm:t>
        <a:bodyPr/>
        <a:lstStyle/>
        <a:p>
          <a:endParaRPr lang="en-US"/>
        </a:p>
      </dgm:t>
    </dgm:pt>
    <dgm:pt modelId="{25D926A6-C334-4443-8C8E-1867BE93C155}" type="pres">
      <dgm:prSet presAssocID="{56469969-B420-4685-9B62-CBFBBE9E0E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F8A245E-D7C6-4B84-965C-DCB96B173CA1}" type="pres">
      <dgm:prSet presAssocID="{34BB686D-65BC-402A-ADFA-FBC27D6FCB34}" presName="Accent1" presStyleCnt="0"/>
      <dgm:spPr/>
    </dgm:pt>
    <dgm:pt modelId="{32A482D2-515A-49AE-A349-4F07F8195FC3}" type="pres">
      <dgm:prSet presAssocID="{34BB686D-65BC-402A-ADFA-FBC27D6FCB34}" presName="Accent" presStyleLbl="node1" presStyleIdx="0" presStyleCnt="4"/>
      <dgm:spPr/>
    </dgm:pt>
    <dgm:pt modelId="{3CA8DAE4-381E-450D-9AE9-75140B1F6E4C}" type="pres">
      <dgm:prSet presAssocID="{34BB686D-65BC-402A-ADFA-FBC27D6FCB34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5029D-2A80-46BF-8B75-DD47ACC35396}" type="pres">
      <dgm:prSet presAssocID="{D9B8C868-1A54-4679-9CBA-71D89BA1E56D}" presName="Accent2" presStyleCnt="0"/>
      <dgm:spPr/>
    </dgm:pt>
    <dgm:pt modelId="{FBF4979D-BD52-43A7-B8A1-72C6D58FA4C0}" type="pres">
      <dgm:prSet presAssocID="{D9B8C868-1A54-4679-9CBA-71D89BA1E56D}" presName="Accent" presStyleLbl="node1" presStyleIdx="1" presStyleCnt="4"/>
      <dgm:spPr/>
    </dgm:pt>
    <dgm:pt modelId="{07BD90CD-291A-4E28-A23A-A941DE9036B8}" type="pres">
      <dgm:prSet presAssocID="{D9B8C868-1A54-4679-9CBA-71D89BA1E56D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CE915-143B-46BD-8208-F0EBBE5882CD}" type="pres">
      <dgm:prSet presAssocID="{693D925B-BDCF-4259-A8B0-DE5B13CAB2BB}" presName="Accent3" presStyleCnt="0"/>
      <dgm:spPr/>
    </dgm:pt>
    <dgm:pt modelId="{BF36BC8A-F9FC-4727-9CD7-B9227D6920B3}" type="pres">
      <dgm:prSet presAssocID="{693D925B-BDCF-4259-A8B0-DE5B13CAB2BB}" presName="Accent" presStyleLbl="node1" presStyleIdx="2" presStyleCnt="4"/>
      <dgm:spPr/>
    </dgm:pt>
    <dgm:pt modelId="{84002EC4-F08A-41B7-9839-53DD35CEE455}" type="pres">
      <dgm:prSet presAssocID="{693D925B-BDCF-4259-A8B0-DE5B13CAB2BB}" presName="Parent3" presStyleLbl="revTx" presStyleIdx="2" presStyleCnt="4" custFlipHor="1" custScaleX="92433" custScaleY="116924" custLinFactNeighborX="1" custLinFactNeighborY="-106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956EB-0874-47C6-BAC9-79A98C8D6E31}" type="pres">
      <dgm:prSet presAssocID="{9A342A5D-8D01-4D9A-BCCD-5808DB69EFBB}" presName="Accent4" presStyleCnt="0"/>
      <dgm:spPr/>
    </dgm:pt>
    <dgm:pt modelId="{524B9A75-27E2-4991-8FBA-4FFCB44231FC}" type="pres">
      <dgm:prSet presAssocID="{9A342A5D-8D01-4D9A-BCCD-5808DB69EFBB}" presName="Accent" presStyleLbl="node1" presStyleIdx="3" presStyleCnt="4"/>
      <dgm:spPr/>
    </dgm:pt>
    <dgm:pt modelId="{2D24CBF1-9B36-4A2F-A700-5D5EE6CC5697}" type="pres">
      <dgm:prSet presAssocID="{9A342A5D-8D01-4D9A-BCCD-5808DB69EFBB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65149A-1823-40FE-8B29-BD32FD4ECEFA}" type="presOf" srcId="{34BB686D-65BC-402A-ADFA-FBC27D6FCB34}" destId="{3CA8DAE4-381E-450D-9AE9-75140B1F6E4C}" srcOrd="0" destOrd="0" presId="urn:microsoft.com/office/officeart/2009/layout/CircleArrowProcess"/>
    <dgm:cxn modelId="{4691A38A-986B-41D8-8EE2-8275D669C000}" srcId="{56469969-B420-4685-9B62-CBFBBE9E0E27}" destId="{9A342A5D-8D01-4D9A-BCCD-5808DB69EFBB}" srcOrd="3" destOrd="0" parTransId="{FA71D042-38AC-4D84-8185-2C95FFA27CE7}" sibTransId="{46A21FB7-870E-4259-9820-DAF5F54B04D7}"/>
    <dgm:cxn modelId="{FB5510FD-ACC5-43F0-A062-4AEC1937B82F}" type="presOf" srcId="{693D925B-BDCF-4259-A8B0-DE5B13CAB2BB}" destId="{84002EC4-F08A-41B7-9839-53DD35CEE455}" srcOrd="0" destOrd="0" presId="urn:microsoft.com/office/officeart/2009/layout/CircleArrowProcess"/>
    <dgm:cxn modelId="{48BC3575-0BB9-4000-93C7-B851A2D35AF9}" srcId="{56469969-B420-4685-9B62-CBFBBE9E0E27}" destId="{D9B8C868-1A54-4679-9CBA-71D89BA1E56D}" srcOrd="1" destOrd="0" parTransId="{EEA56600-D80F-4B85-8C2F-FDDB4071EB42}" sibTransId="{5A86E80F-D5EA-4CF5-B70B-D96689965CED}"/>
    <dgm:cxn modelId="{A8931C8D-0668-4F37-83C2-73E6B3B442CD}" type="presOf" srcId="{9A342A5D-8D01-4D9A-BCCD-5808DB69EFBB}" destId="{2D24CBF1-9B36-4A2F-A700-5D5EE6CC5697}" srcOrd="0" destOrd="0" presId="urn:microsoft.com/office/officeart/2009/layout/CircleArrowProcess"/>
    <dgm:cxn modelId="{9A216C3B-1067-4550-8835-C627C006D0C3}" srcId="{56469969-B420-4685-9B62-CBFBBE9E0E27}" destId="{693D925B-BDCF-4259-A8B0-DE5B13CAB2BB}" srcOrd="2" destOrd="0" parTransId="{BD287337-8672-4CAB-94D5-62908751A20F}" sibTransId="{D6314E48-E689-4E50-AF01-C7F4E2029326}"/>
    <dgm:cxn modelId="{1EAE05BF-1F42-49C4-BEC4-429CA8DB65D4}" type="presOf" srcId="{56469969-B420-4685-9B62-CBFBBE9E0E27}" destId="{25D926A6-C334-4443-8C8E-1867BE93C155}" srcOrd="0" destOrd="0" presId="urn:microsoft.com/office/officeart/2009/layout/CircleArrowProcess"/>
    <dgm:cxn modelId="{027F04C8-41E9-4A18-9A2A-95C5E9BBDF29}" srcId="{56469969-B420-4685-9B62-CBFBBE9E0E27}" destId="{34BB686D-65BC-402A-ADFA-FBC27D6FCB34}" srcOrd="0" destOrd="0" parTransId="{1ACB8F6A-293A-4DBB-8F10-A3D981AEF65A}" sibTransId="{D4F5A686-4562-4EF0-B4FD-68EE03A1A377}"/>
    <dgm:cxn modelId="{4C0081B1-B297-46B3-AA7F-B0F26C0CA986}" type="presOf" srcId="{D9B8C868-1A54-4679-9CBA-71D89BA1E56D}" destId="{07BD90CD-291A-4E28-A23A-A941DE9036B8}" srcOrd="0" destOrd="0" presId="urn:microsoft.com/office/officeart/2009/layout/CircleArrowProcess"/>
    <dgm:cxn modelId="{8D7A20E1-1EDF-4609-9B8D-0F3A3EC43E89}" type="presParOf" srcId="{25D926A6-C334-4443-8C8E-1867BE93C155}" destId="{3F8A245E-D7C6-4B84-965C-DCB96B173CA1}" srcOrd="0" destOrd="0" presId="urn:microsoft.com/office/officeart/2009/layout/CircleArrowProcess"/>
    <dgm:cxn modelId="{AC62EEED-56E0-4750-87DA-7270E2FD4670}" type="presParOf" srcId="{3F8A245E-D7C6-4B84-965C-DCB96B173CA1}" destId="{32A482D2-515A-49AE-A349-4F07F8195FC3}" srcOrd="0" destOrd="0" presId="urn:microsoft.com/office/officeart/2009/layout/CircleArrowProcess"/>
    <dgm:cxn modelId="{1FDB420C-2099-4322-9F62-B17426D0082D}" type="presParOf" srcId="{25D926A6-C334-4443-8C8E-1867BE93C155}" destId="{3CA8DAE4-381E-450D-9AE9-75140B1F6E4C}" srcOrd="1" destOrd="0" presId="urn:microsoft.com/office/officeart/2009/layout/CircleArrowProcess"/>
    <dgm:cxn modelId="{DA56BDD5-D834-4F2E-934D-04F539922192}" type="presParOf" srcId="{25D926A6-C334-4443-8C8E-1867BE93C155}" destId="{5DA5029D-2A80-46BF-8B75-DD47ACC35396}" srcOrd="2" destOrd="0" presId="urn:microsoft.com/office/officeart/2009/layout/CircleArrowProcess"/>
    <dgm:cxn modelId="{F3FC4B29-02A5-4354-A6C5-9C23B76B50EA}" type="presParOf" srcId="{5DA5029D-2A80-46BF-8B75-DD47ACC35396}" destId="{FBF4979D-BD52-43A7-B8A1-72C6D58FA4C0}" srcOrd="0" destOrd="0" presId="urn:microsoft.com/office/officeart/2009/layout/CircleArrowProcess"/>
    <dgm:cxn modelId="{5E262C1A-8B78-4BC9-A173-BF93D814FB5E}" type="presParOf" srcId="{25D926A6-C334-4443-8C8E-1867BE93C155}" destId="{07BD90CD-291A-4E28-A23A-A941DE9036B8}" srcOrd="3" destOrd="0" presId="urn:microsoft.com/office/officeart/2009/layout/CircleArrowProcess"/>
    <dgm:cxn modelId="{BA50633E-32D1-4F66-8646-7CF9E58C7C5D}" type="presParOf" srcId="{25D926A6-C334-4443-8C8E-1867BE93C155}" destId="{230CE915-143B-46BD-8208-F0EBBE5882CD}" srcOrd="4" destOrd="0" presId="urn:microsoft.com/office/officeart/2009/layout/CircleArrowProcess"/>
    <dgm:cxn modelId="{9D0D6B90-9446-446E-BE22-57B944E74B59}" type="presParOf" srcId="{230CE915-143B-46BD-8208-F0EBBE5882CD}" destId="{BF36BC8A-F9FC-4727-9CD7-B9227D6920B3}" srcOrd="0" destOrd="0" presId="urn:microsoft.com/office/officeart/2009/layout/CircleArrowProcess"/>
    <dgm:cxn modelId="{D17E6738-EB13-4574-AD79-8B65DE12B772}" type="presParOf" srcId="{25D926A6-C334-4443-8C8E-1867BE93C155}" destId="{84002EC4-F08A-41B7-9839-53DD35CEE455}" srcOrd="5" destOrd="0" presId="urn:microsoft.com/office/officeart/2009/layout/CircleArrowProcess"/>
    <dgm:cxn modelId="{16955988-D64B-48B9-BE43-16D5BD07B97D}" type="presParOf" srcId="{25D926A6-C334-4443-8C8E-1867BE93C155}" destId="{C41956EB-0874-47C6-BAC9-79A98C8D6E31}" srcOrd="6" destOrd="0" presId="urn:microsoft.com/office/officeart/2009/layout/CircleArrowProcess"/>
    <dgm:cxn modelId="{331DC0A8-3399-4B81-8E61-D5E3F5ACC38B}" type="presParOf" srcId="{C41956EB-0874-47C6-BAC9-79A98C8D6E31}" destId="{524B9A75-27E2-4991-8FBA-4FFCB44231FC}" srcOrd="0" destOrd="0" presId="urn:microsoft.com/office/officeart/2009/layout/CircleArrowProcess"/>
    <dgm:cxn modelId="{0A8EF62F-D42C-4898-B266-F70EF683B132}" type="presParOf" srcId="{25D926A6-C334-4443-8C8E-1867BE93C155}" destId="{2D24CBF1-9B36-4A2F-A700-5D5EE6CC5697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482D2-515A-49AE-A349-4F07F8195FC3}">
      <dsp:nvSpPr>
        <dsp:cNvPr id="0" name=""/>
        <dsp:cNvSpPr/>
      </dsp:nvSpPr>
      <dsp:spPr>
        <a:xfrm>
          <a:off x="3280690" y="0"/>
          <a:ext cx="2309941" cy="231017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8DAE4-381E-450D-9AE9-75140B1F6E4C}">
      <dsp:nvSpPr>
        <dsp:cNvPr id="0" name=""/>
        <dsp:cNvSpPr/>
      </dsp:nvSpPr>
      <dsp:spPr>
        <a:xfrm>
          <a:off x="3790688" y="836221"/>
          <a:ext cx="1289077" cy="64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Assessment  of Learning</a:t>
          </a:r>
          <a:endParaRPr lang="en-US" sz="1600" kern="1200" dirty="0"/>
        </a:p>
      </dsp:txBody>
      <dsp:txXfrm>
        <a:off x="3790688" y="836221"/>
        <a:ext cx="1289077" cy="644472"/>
      </dsp:txXfrm>
    </dsp:sp>
    <dsp:sp modelId="{FBF4979D-BD52-43A7-B8A1-72C6D58FA4C0}">
      <dsp:nvSpPr>
        <dsp:cNvPr id="0" name=""/>
        <dsp:cNvSpPr/>
      </dsp:nvSpPr>
      <dsp:spPr>
        <a:xfrm>
          <a:off x="2638968" y="1327539"/>
          <a:ext cx="2309941" cy="231017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D90CD-291A-4E28-A23A-A941DE9036B8}">
      <dsp:nvSpPr>
        <dsp:cNvPr id="0" name=""/>
        <dsp:cNvSpPr/>
      </dsp:nvSpPr>
      <dsp:spPr>
        <a:xfrm>
          <a:off x="3146366" y="2166211"/>
          <a:ext cx="1289077" cy="64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Assessment of Experience</a:t>
          </a:r>
          <a:endParaRPr lang="en-US" sz="1600" kern="1200" dirty="0"/>
        </a:p>
      </dsp:txBody>
      <dsp:txXfrm>
        <a:off x="3146366" y="2166211"/>
        <a:ext cx="1289077" cy="644472"/>
      </dsp:txXfrm>
    </dsp:sp>
    <dsp:sp modelId="{BF36BC8A-F9FC-4727-9CD7-B9227D6920B3}">
      <dsp:nvSpPr>
        <dsp:cNvPr id="0" name=""/>
        <dsp:cNvSpPr/>
      </dsp:nvSpPr>
      <dsp:spPr>
        <a:xfrm>
          <a:off x="3276602" y="2667002"/>
          <a:ext cx="2309941" cy="231017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2EC4-F08A-41B7-9839-53DD35CEE455}">
      <dsp:nvSpPr>
        <dsp:cNvPr id="0" name=""/>
        <dsp:cNvSpPr/>
      </dsp:nvSpPr>
      <dsp:spPr>
        <a:xfrm>
          <a:off x="3809999" y="3124202"/>
          <a:ext cx="1454131" cy="1202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Assessment of Market Conditions and Alumni/Employer Feedback</a:t>
          </a:r>
          <a:endParaRPr lang="en-US" sz="1200" kern="1200" dirty="0"/>
        </a:p>
      </dsp:txBody>
      <dsp:txXfrm>
        <a:off x="3809999" y="3124202"/>
        <a:ext cx="1454131" cy="1202321"/>
      </dsp:txXfrm>
    </dsp:sp>
    <dsp:sp modelId="{524B9A75-27E2-4991-8FBA-4FFCB44231FC}">
      <dsp:nvSpPr>
        <dsp:cNvPr id="0" name=""/>
        <dsp:cNvSpPr/>
      </dsp:nvSpPr>
      <dsp:spPr>
        <a:xfrm>
          <a:off x="2803623" y="4140673"/>
          <a:ext cx="1984530" cy="1985489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4CBF1-9B36-4A2F-A700-5D5EE6CC5697}">
      <dsp:nvSpPr>
        <dsp:cNvPr id="0" name=""/>
        <dsp:cNvSpPr/>
      </dsp:nvSpPr>
      <dsp:spPr>
        <a:xfrm>
          <a:off x="3146366" y="4826191"/>
          <a:ext cx="1289077" cy="64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MBA Experience</a:t>
          </a:r>
          <a:endParaRPr lang="en-US" sz="1700" kern="1200" dirty="0"/>
        </a:p>
      </dsp:txBody>
      <dsp:txXfrm>
        <a:off x="3146366" y="4826191"/>
        <a:ext cx="1289077" cy="644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482D2-515A-49AE-A349-4F07F8195FC3}">
      <dsp:nvSpPr>
        <dsp:cNvPr id="0" name=""/>
        <dsp:cNvSpPr/>
      </dsp:nvSpPr>
      <dsp:spPr>
        <a:xfrm>
          <a:off x="3267622" y="0"/>
          <a:ext cx="2557156" cy="255741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8DAE4-381E-450D-9AE9-75140B1F6E4C}">
      <dsp:nvSpPr>
        <dsp:cNvPr id="0" name=""/>
        <dsp:cNvSpPr/>
      </dsp:nvSpPr>
      <dsp:spPr>
        <a:xfrm>
          <a:off x="3832201" y="925715"/>
          <a:ext cx="1427038" cy="713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Case Analysis</a:t>
          </a:r>
          <a:endParaRPr lang="en-US" sz="1600" kern="1200" dirty="0"/>
        </a:p>
      </dsp:txBody>
      <dsp:txXfrm>
        <a:off x="3832201" y="925715"/>
        <a:ext cx="1427038" cy="713445"/>
      </dsp:txXfrm>
    </dsp:sp>
    <dsp:sp modelId="{FBF4979D-BD52-43A7-B8A1-72C6D58FA4C0}">
      <dsp:nvSpPr>
        <dsp:cNvPr id="0" name=""/>
        <dsp:cNvSpPr/>
      </dsp:nvSpPr>
      <dsp:spPr>
        <a:xfrm>
          <a:off x="2557221" y="1469616"/>
          <a:ext cx="2557156" cy="255741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D90CD-291A-4E28-A23A-A941DE9036B8}">
      <dsp:nvSpPr>
        <dsp:cNvPr id="0" name=""/>
        <dsp:cNvSpPr/>
      </dsp:nvSpPr>
      <dsp:spPr>
        <a:xfrm>
          <a:off x="3118922" y="2398044"/>
          <a:ext cx="1427038" cy="713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Survey</a:t>
          </a:r>
          <a:endParaRPr lang="en-US" sz="1600" kern="1200" dirty="0"/>
        </a:p>
      </dsp:txBody>
      <dsp:txXfrm>
        <a:off x="3118922" y="2398044"/>
        <a:ext cx="1427038" cy="713445"/>
      </dsp:txXfrm>
    </dsp:sp>
    <dsp:sp modelId="{BF36BC8A-F9FC-4727-9CD7-B9227D6920B3}">
      <dsp:nvSpPr>
        <dsp:cNvPr id="0" name=""/>
        <dsp:cNvSpPr/>
      </dsp:nvSpPr>
      <dsp:spPr>
        <a:xfrm>
          <a:off x="3267622" y="2944657"/>
          <a:ext cx="2557156" cy="255741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2EC4-F08A-41B7-9839-53DD35CEE455}">
      <dsp:nvSpPr>
        <dsp:cNvPr id="0" name=""/>
        <dsp:cNvSpPr/>
      </dsp:nvSpPr>
      <dsp:spPr>
        <a:xfrm flipH="1">
          <a:off x="3886208" y="3733798"/>
          <a:ext cx="1319054" cy="83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Research</a:t>
          </a:r>
          <a:endParaRPr lang="en-US" sz="1600" kern="1200" dirty="0"/>
        </a:p>
      </dsp:txBody>
      <dsp:txXfrm>
        <a:off x="3886208" y="3733798"/>
        <a:ext cx="1319054" cy="834188"/>
      </dsp:txXfrm>
    </dsp:sp>
    <dsp:sp modelId="{524B9A75-27E2-4991-8FBA-4FFCB44231FC}">
      <dsp:nvSpPr>
        <dsp:cNvPr id="0" name=""/>
        <dsp:cNvSpPr/>
      </dsp:nvSpPr>
      <dsp:spPr>
        <a:xfrm>
          <a:off x="2739498" y="4583818"/>
          <a:ext cx="2196919" cy="219798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4CBF1-9B36-4A2F-A700-5D5EE6CC5697}">
      <dsp:nvSpPr>
        <dsp:cNvPr id="0" name=""/>
        <dsp:cNvSpPr/>
      </dsp:nvSpPr>
      <dsp:spPr>
        <a:xfrm>
          <a:off x="3118922" y="5342702"/>
          <a:ext cx="1427038" cy="713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Strategy Course, Orientation and Workshops</a:t>
          </a:r>
          <a:endParaRPr lang="en-US" sz="1600" kern="1200" dirty="0"/>
        </a:p>
      </dsp:txBody>
      <dsp:txXfrm>
        <a:off x="3118922" y="5342702"/>
        <a:ext cx="1427038" cy="713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0.40407</cdr:y>
    </cdr:from>
    <cdr:to>
      <cdr:x>0.39815</cdr:x>
      <cdr:y>0.55559</cdr:y>
    </cdr:to>
    <cdr:sp macro="" textlink="">
      <cdr:nvSpPr>
        <cdr:cNvPr id="3" name="Left Brace 2"/>
        <cdr:cNvSpPr/>
      </cdr:nvSpPr>
      <cdr:spPr>
        <a:xfrm xmlns:a="http://schemas.openxmlformats.org/drawingml/2006/main" rot="5400000">
          <a:off x="1752600" y="990600"/>
          <a:ext cx="685800" cy="2362200"/>
        </a:xfrm>
        <a:prstGeom xmlns:a="http://schemas.openxmlformats.org/drawingml/2006/main" prst="leftBrace">
          <a:avLst>
            <a:gd name="adj1" fmla="val 38492"/>
            <a:gd name="adj2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51EF6-F534-408C-A04F-030DCAD93EED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32280-477B-459F-BFAE-C81C6C462C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7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32280-477B-459F-BFAE-C81C6C462C4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0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76B82A-9494-42D3-98F8-58F6C0470AE4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4DE088-B097-4E71-B5E1-05FAAD11F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Assurance of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MBA Experience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SLO </a:t>
            </a:r>
            <a:r>
              <a:rPr lang="en-US" b="1" dirty="0" smtClean="0"/>
              <a:t>#3.1</a:t>
            </a:r>
            <a:r>
              <a:rPr lang="en-US" b="1" dirty="0"/>
              <a:t>: </a:t>
            </a:r>
            <a:r>
              <a:rPr lang="en-US" dirty="0"/>
              <a:t>Analyze a business problem in new and unfamiliar circumstances through the integration of relevant disciplines.</a:t>
            </a:r>
          </a:p>
          <a:p>
            <a:r>
              <a:rPr lang="en-US" b="1" dirty="0"/>
              <a:t>SLO </a:t>
            </a:r>
            <a:r>
              <a:rPr lang="en-US" b="1" dirty="0" smtClean="0"/>
              <a:t>#3.2</a:t>
            </a:r>
            <a:r>
              <a:rPr lang="en-US" b="1" dirty="0"/>
              <a:t>: </a:t>
            </a:r>
            <a:r>
              <a:rPr lang="en-US" dirty="0"/>
              <a:t>Formulate strategies to solve business problems </a:t>
            </a:r>
            <a:r>
              <a:rPr lang="en-US" dirty="0" smtClean="0"/>
              <a:t>and pursue </a:t>
            </a:r>
            <a:r>
              <a:rPr lang="en-US" dirty="0"/>
              <a:t>opportunities.</a:t>
            </a:r>
          </a:p>
          <a:p>
            <a:r>
              <a:rPr lang="en-US" b="1" dirty="0"/>
              <a:t>SLO </a:t>
            </a:r>
            <a:r>
              <a:rPr lang="en-US" b="1" dirty="0" smtClean="0"/>
              <a:t>#3.3: </a:t>
            </a:r>
            <a:r>
              <a:rPr lang="en-US" dirty="0"/>
              <a:t>Make professional oral presentations.</a:t>
            </a:r>
          </a:p>
          <a:p>
            <a:r>
              <a:rPr lang="en-US" b="1" dirty="0"/>
              <a:t>SLO </a:t>
            </a:r>
            <a:r>
              <a:rPr lang="en-US" b="1" dirty="0" smtClean="0"/>
              <a:t>#3.4</a:t>
            </a:r>
            <a:r>
              <a:rPr lang="en-US" b="1" dirty="0"/>
              <a:t>: </a:t>
            </a:r>
            <a:r>
              <a:rPr lang="en-US" dirty="0"/>
              <a:t>Write clear and effective formal reports.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/>
              <a:t>Acquire the capacity to formulate and communicate strategies to </a:t>
            </a:r>
            <a:r>
              <a:rPr lang="en-US" sz="3100" b="1" dirty="0" smtClean="0"/>
              <a:t>solve </a:t>
            </a:r>
            <a:r>
              <a:rPr lang="en-US" sz="3100" b="1" dirty="0"/>
              <a:t>business problems and pursue </a:t>
            </a:r>
            <a:r>
              <a:rPr lang="en-US" sz="3100" b="1" dirty="0" smtClean="0"/>
              <a:t>opportunities.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547688"/>
            <a:ext cx="8829675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9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some important SLOs been overlooked?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for MBAs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Leadership and Challenges of Implementation</a:t>
            </a:r>
          </a:p>
          <a:p>
            <a:pPr lvl="1"/>
            <a:r>
              <a:rPr lang="en-US" dirty="0" smtClean="0"/>
              <a:t>Mobilize others, interpersonal influence</a:t>
            </a:r>
          </a:p>
          <a:p>
            <a:pPr lvl="1"/>
            <a:r>
              <a:rPr lang="en-US" dirty="0" smtClean="0"/>
              <a:t>Teamwork: </a:t>
            </a:r>
            <a:r>
              <a:rPr lang="en-US" dirty="0"/>
              <a:t>coordination, cooperation</a:t>
            </a:r>
          </a:p>
          <a:p>
            <a:pPr lvl="1"/>
            <a:r>
              <a:rPr lang="en-US" dirty="0"/>
              <a:t>Power and </a:t>
            </a:r>
            <a:r>
              <a:rPr lang="en-US" dirty="0" smtClean="0"/>
              <a:t>Politics: conflicting </a:t>
            </a:r>
            <a:r>
              <a:rPr lang="en-US" dirty="0"/>
              <a:t>agendas, diverse positions, competing points of view</a:t>
            </a:r>
          </a:p>
          <a:p>
            <a:r>
              <a:rPr lang="en-US" b="1" dirty="0">
                <a:solidFill>
                  <a:srgbClr val="FF0000"/>
                </a:solidFill>
              </a:rPr>
              <a:t>SLO #</a:t>
            </a:r>
            <a:r>
              <a:rPr lang="en-US" b="1" dirty="0" smtClean="0">
                <a:solidFill>
                  <a:srgbClr val="FF0000"/>
                </a:solidFill>
              </a:rPr>
              <a:t>3.5: </a:t>
            </a:r>
            <a:r>
              <a:rPr lang="en-US" dirty="0" smtClean="0">
                <a:solidFill>
                  <a:srgbClr val="FF0000"/>
                </a:solidFill>
              </a:rPr>
              <a:t>Collectively frame problems, assign and complete tasks and develop (and implement) solutions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SLO #3.6: Use high-performance management behaviors to lead a team task that results in effective team performance.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for </a:t>
            </a:r>
            <a:r>
              <a:rPr lang="en-US" dirty="0" smtClean="0"/>
              <a:t>MBAs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Creative and Innovative Thinking</a:t>
            </a:r>
          </a:p>
          <a:p>
            <a:pPr lvl="1"/>
            <a:r>
              <a:rPr lang="en-US" dirty="0" smtClean="0"/>
              <a:t>Ambiguity</a:t>
            </a:r>
            <a:endParaRPr lang="en-US" dirty="0"/>
          </a:p>
          <a:p>
            <a:pPr lvl="1"/>
            <a:r>
              <a:rPr lang="en-US" dirty="0" smtClean="0"/>
              <a:t>Anticipation: knowing where to look for data</a:t>
            </a:r>
          </a:p>
          <a:p>
            <a:pPr lvl="1"/>
            <a:r>
              <a:rPr lang="en-US" dirty="0" smtClean="0"/>
              <a:t>Synthesize</a:t>
            </a:r>
          </a:p>
          <a:p>
            <a:r>
              <a:rPr lang="en-US" dirty="0" smtClean="0"/>
              <a:t>Understand the Limits of Markets and Models</a:t>
            </a:r>
          </a:p>
          <a:p>
            <a:pPr lvl="1"/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Restraint </a:t>
            </a:r>
          </a:p>
          <a:p>
            <a:pPr lvl="1"/>
            <a:r>
              <a:rPr lang="en-US" dirty="0" smtClean="0"/>
              <a:t>Regulation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for </a:t>
            </a:r>
            <a:r>
              <a:rPr lang="en-US" dirty="0" smtClean="0"/>
              <a:t>MBAs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53340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Assess</a:t>
            </a:r>
            <a:r>
              <a:rPr lang="en-US" dirty="0" smtClean="0"/>
              <a:t> </a:t>
            </a:r>
            <a:r>
              <a:rPr lang="en-US" b="1" dirty="0"/>
              <a:t>foundation in theoretical concepts and managerial </a:t>
            </a:r>
            <a:r>
              <a:rPr lang="en-US" b="1" dirty="0" smtClean="0"/>
              <a:t>skills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Asked individual faculty</a:t>
            </a:r>
          </a:p>
          <a:p>
            <a:pPr lvl="1"/>
            <a:r>
              <a:rPr lang="en-US" dirty="0" smtClean="0"/>
              <a:t> Identify examples of learning related to the different goals across course content</a:t>
            </a:r>
          </a:p>
          <a:p>
            <a:pPr lvl="1"/>
            <a:r>
              <a:rPr lang="en-US" dirty="0" smtClean="0"/>
              <a:t>Evaluate those activities  and provide analysis regarding learning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Assess awareness of environments in which managers make decisions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Asked a group of students to develop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 portfolio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examples of learning related to the different goals across </a:t>
            </a:r>
            <a:r>
              <a:rPr lang="en-US" dirty="0" smtClean="0"/>
              <a:t>all course content</a:t>
            </a:r>
          </a:p>
          <a:p>
            <a:pPr lvl="1"/>
            <a:r>
              <a:rPr lang="en-US" dirty="0" smtClean="0"/>
              <a:t>Graduate committee evaluated those </a:t>
            </a:r>
            <a:r>
              <a:rPr lang="en-US" dirty="0"/>
              <a:t>activities  </a:t>
            </a:r>
            <a:r>
              <a:rPr lang="en-US" dirty="0" smtClean="0"/>
              <a:t>and provided </a:t>
            </a:r>
            <a:r>
              <a:rPr lang="en-US" dirty="0"/>
              <a:t>analysis regarding </a:t>
            </a:r>
            <a:r>
              <a:rPr lang="en-US" dirty="0" smtClean="0"/>
              <a:t>learning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Assess capacity </a:t>
            </a:r>
            <a:r>
              <a:rPr lang="en-US" b="1" dirty="0"/>
              <a:t>to formulate and communicate strategies to solve business </a:t>
            </a:r>
            <a:r>
              <a:rPr lang="en-US" b="1" dirty="0" smtClean="0"/>
              <a:t>problems</a:t>
            </a:r>
          </a:p>
          <a:p>
            <a:pPr lvl="1"/>
            <a:r>
              <a:rPr lang="en-US" dirty="0" smtClean="0"/>
              <a:t>Evaluated BA 795 projects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dirty="0" smtClean="0"/>
              <a:t>Assessment Version 1.0</a:t>
            </a:r>
            <a:endParaRPr lang="en-US" dirty="0"/>
          </a:p>
        </p:txBody>
      </p:sp>
      <p:sp>
        <p:nvSpPr>
          <p:cNvPr id="5" name="AutoShape 2" descr="data:image/jpg;base64,/9j/4AAQSkZJRgABAQAAAQABAAD/2wCEAAkGBhQSERQUEBQVEhQUFxQUFRYVFBUUGBcUFBQVFBcVFRIXHCYeFxkjGhcVHy8gIycpLCwsFR4xNTAqNSYrLCkBCQoKDgwOGg8PGSwgHB4pLCwpKSkpKSkpKSksKSkpKSwsKSksKSkpKSkpKSkpKSksLCkpLCwpLCwsKSwpLCwpLP/AABEIAIUAyAMBIgACEQEDEQH/xAAcAAABBQEBAQAAAAAAAAAAAAAEAAIDBQYBBwj/xAA9EAACAQIEAwYDBgMHBQAAAAABAgADEQQFEiExQVEGImFxgZEHE6EjMjNCUrEWwfAUU2JygpLRJDRDg6L/xAAZAQADAQEBAAAAAAAAAAAAAAABAgMEAAX/xAAnEQACAgICAgICAQUAAAAAAAAAAQIRAyESMQQTQVEUIsEyM2Fxkf/aAAwDAQACEQMRAD8Ars/xmHr9+lRrYeodyRXNVD5o4vMjmOFJGq3nbgfEdPKaolbWtKmsdFZP0Vb02HK5+61ut9vWZ1NtmpwSWjH1aG/SX64hlwRA+8b87EKTY2lVmtApVYdDtCaWI10CvNSQT1D8PYi3rNEtpMzrTaLXsTkWJxFKs+GUVBhyhKB7OQ9z3F5gWmyyPMUfuNfXupDCzIeYIO4PnMJ8Pc5fCY+jUQnTq01QDYNSINwfLiOhE9a+JNBFq4XE0wPtQ6M4FtVgroSRxOnUJPLFD4pPpk2U4YIbJxLAD1I3noxE8wyfGXKHnqTf/UJ6gYuL5DmfQp0RWnKjgAk7AAk+Q3liB2B5vmS4ei9V9ggJ8zwA94LS7T4c0mqmqFpqdJZwV722wvx4jhAcdm1DE0XuPmUupDKG8r2J4HhFk9DLswmXZ+zUMbWUlqjlQCRwDCzsAegvaY2jk7U6vzTqIvYMTcG/j1mkxrrRJNFSqVNzSY3KgG1weJBG+8p8yy/WgejtbvFb29bc5kutGiNFzgsSptqUG3gP3k9XFCnUVrqqkaTc223PDmZnMDmNtmB/eHpi6Ba9Q2t1go0Jqz2fs9/2tHxS/uSR9JYyn7J5qlfDpoIOgBTbhw2I9JczbF6R58u2MMaRJCI0iOIRGMIkpWctCAh0yOosItI6gnAA3SKTOsUIDwq8EzzD3oORxUah5rvce0Eq5nZ9I9ZdUMOay6ACbjvW46edvE8PWYEqZ6aXLRTdoMtZ6h0rdmCso6kgEj6xlPs89KhUNRSjvbSp5BTe+3iJpe0i/hVQLd2xHEAqOF/S0zi9sXqjRWCix7pUWHkRL7cdHTx4422/2+ChygslZf65cxynq+c5j8zKMOG+9RxKqPBTTqMN/Ikekwg7QChdVVWLEaiQPw7C4B6mF4jMb4YKp7pqUzby129RcwTsT1xiqTtmwyCr9mG5ixHpvPSh2nVm0oj1GsDZRfiJ5dkLfZjymxwnbmjRSlTK9/Q5YLt+Gl7sf8W3vFwzjG7I+RF0nZtadc6buNHOxIJ+ko82zunUU0d+/wB3uuAxHPkZg+33bx30UaJKDSlSoRsSWUMF8gDKrsqWsaznc3Vbnl+Y++3vKqXLZmcqjZ6NR7K4QFTU1OFAtTL6kDXB1WABY+e0zXbbtKtEgI71wLgik1JQluWm1yZS9pu0LU0CI1nfnf7q8CfM8PQzJ4Wi9ZwiffY2seHmfAdYHTOxttW9F3RrU8UGei5Rl2YVbrfYkWYagbecIy4aqRKEVFF7lCHC+ZXlf9xA8wyf+z4aqtMnVp1HzuAxXwseHESi7PYGvTcV6OkhkdCpZqZKt0qAGx2B3BElKEf9FMU5Tutl6QoYledyPC25lbhRemDYhiBseNiS0vauXIFVzVQ3FnDOusA78F4kG4N7XG+3CVq1Ka303xTfeHyQSq7FQC1vLmOE7jSKubbPQ/hjjlRnoWALhXXa12F1ZfYX9DPRbz5ibtZXpOrJek6EEnTckqbgEHh48LzVZd8csSn4lJKw7vMo2xNzfcG49tpaCpE32e5GcImY7J/EPDZgQtDUr2uyPYFT0uNjtc+SmaiMKxlorR0GzDFClTZz+UEx1sDJCQOMieot+IninaDtXia1Q6WZVB2C3H7cZULj697l6gP+Yy/o/wAkfae/sIp5l2H7ZVfnrRrtrR9lJG4bkLxSbxtBUzDJkVjrcMwO5KkNbboN5pMvdEAUMgVl3O6EHla5G8paGOTWONJidLcwdtxbhLapXKb1PtUvwQcb7C46CY2j3ocY9He073w17nUoUkHTqKlrb6eAvPMHG5PObLtJmbPtSARCVo8ACSNyPEDaYptmI6EysFRi8qSkx+I4g9YdgcSdKof1gjyAMCdbgX4yXLheovS8MlozQdSPUMj+6PKBZpgi+Ko6bgHWtQ/pp6dRbz2IHUkQrJzZRJnrd4jqBf3vMDfFM05/7bMZnlVziapf9W3+S3cHooUekvezmYhqYpk2ZNrdVvcEeO+8b2jyv5iiom7qNxzKcfcTJU8SVIZTpI3BmnHPnFM87WSFGvzbJxVJcMQ9gN91NuHl6TuQYI0Aajgam7tri6i/X/F/xOZVmgrJq4MNmHj1HgZB2jx700XQxXWSCQN9lvseUZkVyf6BOeZj9jWvy7oueOrbfxg+S1v+npg/pExz45yHQsSGa5BN91NxvLbKsWXAUfdW2o+O2wksqtHo+KvXZo6GXqSSBqPK/Ae8sMewRA5daaU73QaSrCw30/q+t4Jg2FoHmnZmlU31urceOoA+R3+slrps2Ll3FGQzLHGtULlQvAADYALwgNY8jw8JaYrJKlNmUrq0813B8fKV2Io+3M9Os2Ra+DFNSu2cy7HVMNVWrQqNTcHYqd/LxHL1nuuQ/EOtiaAqd0XJBsLjY29D4TwHXw+oG3kZu/h/no3pOo2XusBYne9ifzW95LPy43EbFXKmepjtfWvvp/2yPP8AtQy4YmpY6uAtKQ46n0aQZ7WTEqq3ZQInh5Um3kYfIg3GoIymJ7QVGOwUeQjaWbPzsfSW/wDCI49/1AH7zn8OKPzfUT1fyIv7/wCGB4WtfySZPmyud1CuhuCPDpFB0yoU3DXbbw4iKeTna53GTN+O1GmkAIunUtg1u8fu3JbfccoN/auAubWFxbugg8t+6ZN84m29rbePCw3jGoq2xAPP1HM9TH5o3Oa+Csx+MAqNYkWOsHSW0tYXt7Suw+UvXYso2JJJOwuel+O82FLACwNhCBR6Cd7q6M8ocnsrcq7Eoy/bMWPDunTby6wlOxeHpG4rOun9dre9pcYFwo7wI8RCa1QVAVFnA/UJP2S+w+uK+AShhWpjgSvJgCQfUSuz3FlELrxDILHgRfcH0l/h8sqrT00nIRzYgtZd+RizL4ZYvEUh8tqIOoGxc2IsQTqA2PhaUhHkSyS+GU+XZmKtL5guLFhvxFjwJ52maz/Lflt8xfuP9G4+xm4yj4SZhSLgvhyj2JAqPsRzA0dJaYj4WYiotRHNLSaZC2Y/iLul7rst+JG8lHHPHP8AXo89RcZaPLcixfy6wvwfuN68D6GW2dYcVmRSTZQxNuQa29/ISzb4JZjzbDDn+K/L/wBcIX4dZgjH5lTBMDuQa5X2Oi/hNLi2Vkt2jz7O8B8pAyEm5Ox4j15yz7PsqUV2vq6deM0mZfDjFVSqI+Fvcjes1h/8QHEfCPMcNou1Kp3vu0mZiOdzdQLcvWDIrjtlMEpR3JBVOsmkMjbH6eYlbj84KVLsCLAFejb2O/lLrIuy2NpsoqULoFIOkgksTsbGd7SdmsW1Mt/ZQES7FnqohsN7Kp4mZYpOVLZvc/1vojGMGrf+haYjPcd8x2A+6CbC1vpzllUxjMQQtQ3B/I1weFjtKF8sru5ApVNzxKkDj1NhLY1T2RzS5LQGWv1v4cx0tNrkIoYan9qWNdzcKoJ0IR+a5sDKSjkz4caygap+W9rJfnx3PpC8qyzUwesQ299G5BPV26SrcZqjG58HZt6Q1AMtiDwIlthEWjh6mJqqCVuEB69YDkuZUKYKFaI1WOkgKDpNyABuCRcSwz7NMNWT5dMFaVgdBRtmHINfceMjjjDFPlLor7JZoVFUeeZjn1asxLO1jyBsJXtWb9R9zNecnof3Y9zGNlFD+7HuZp/Ng/sReLIzFHM6i8GPkTf94po2yej/AHf1MUV+VjfaG/HkN/gbH86LCN/g3Gj8pX0M+hyJG1MdIeEQvJM8JwHZvEr+Jq8LL+95ZpktQ8dQ/wBAnrVWgvQe0CrU16CMscPoT2TZ5qOy1ZhYVSo591QYRh+xLDi5PqRNy9RB0gtXM0HMTnKETkpsp8J2ccCwYgeZljSyFudZh6mDV+0VuEAq5654ST8mC6KemTLxsoK/+cj1MYbjjiW/3GZPF49z+aNwtUkbm8jLzPpDx8au2aZ8XTF9VRn8zeAtjqY4aj62lWTONIPyZsqsMUHVcwXkg9WJ+kbVzuoRa4A8BaABusbUaT9kn8j8I/ROcwqG9mI8jaC1cS5tdmPmSecREjqCwi8mFKvgrsU5udz7mDVATxhdYyB46YrKfNkLIVHE8DM6czqDu3KWuLcwPObN6FwfWU2Z5SPmLVI1LYAjlqHAt6ftNGGSRDNBd/QDldF2YGmrMbjcC/14TZpq0rrXSxFyNpWU80p0wNTBfAbn2EsaGcUqwCoW1Lfitrr1BvHzq42QwZZc6rQRYxrkyUyJhMFnpEDExTrGKNsFHudbMFXiZW18/UcDMFWz4t1kBxzHnNs/KS/pM0cN9mwxPaKVlfOiZRipHapklnky6xRQXWxrHnBXqX4xjNGGS5NlOKHaoiZHFeANEdYyXCNtImMmocIDhzTlrx1p0pOAQ6YrR9wOcYa3QW84UA5aQV2A4n+vSPdiYNUEIaGVFBkajoBH2jgIbFoiqLFQoqVKsLg7EeEfbeLDJxjJ6A+zzzGYU0qz024qdj1U7qfUWlhkVYLWS5tfb3l7n+WI9Sk7f4kI6/mX+cPweFpgALTUA7HugTX7U40yKwu7CGMiYyZkkTLMJoB3aKOanOR7ODFaTI8EVpOjRGELRpOsFptCFaKEcwjDHFoyFI6xpnI4idSgTxhBYwLCaCbbxy07SOqYDh71AOEgNUnjOExgM4J284TGkzl51AsRkFUxzv0kDt7wpBscslVZGnASUQ0KNA3jKJ4yRechSMkKC5yAaYHPWtvrf6SfBr3R7iV+fYjT8u/DUSfoP5yww9UaQZSC0OgmoZC0jbGDUFG97/SdZpOapgRG8UY7RTqOHI0npmCIYTTgaOCkMIQwZITTEFHD49Kc6iSdROOOClOkTt5wmA44YPWaTSCvxnUcRExl51mkWoxkjrHFoxjEYgIeILImkbSVxIXbpCkCyZOAj7zicBOw0Czic4OrQhecHB3jJAbK7Pqd1QctRHvp/wCDB6ndGm+wqaT5b2P7S2rIGtf8p1AeIlRj8E71WCg2Oh78Bxsd+u0pHR3I7QrFnTSNTK7hj0W99/YS4cxuBwC0g1iSWNyT/KSusjkkm9DxTXYI5ikroIothIqZhdKKKMxUFU4VTiiinEwjgYoopx28RMUU445BcTxiihRwPGiKKVQp28aTFFOOGuZC0UUYBMDtOAxRTgCBgrcYooUBiLTga8UUVhQbI2iimcuQvORRQgP/2Q=="/>
          <p:cNvSpPr>
            <a:spLocks noChangeAspect="1" noChangeArrowheads="1"/>
          </p:cNvSpPr>
          <p:nvPr/>
        </p:nvSpPr>
        <p:spPr bwMode="auto">
          <a:xfrm>
            <a:off x="76200" y="-6016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g;base64,/9j/4AAQSkZJRgABAQAAAQABAAD/2wCEAAkGBhQSERQUEBQVEhQUFxQUFRYVFBUUGBcUFBQVFBcVFRIXHCYeFxkjGhcVHy8gIycpLCwsFR4xNTAqNSYrLCkBCQoKDgwOGg8PGSwgHB4pLCwpKSkpKSkpKSksKSkpKSwsKSksKSkpKSkpKSkpKSksLCkpLCwpLCwsKSwpLCwpLP/AABEIAIUAyAMBIgACEQEDEQH/xAAcAAABBQEBAQAAAAAAAAAAAAAEAAIDBQYBBwj/xAA9EAACAQIEAwYDBgMHBQAAAAABAgADEQQFEiExQVEGImFxgZEHE6EjMjNCUrEWwfAUU2JygpLRJDRDg6L/xAAZAQADAQEBAAAAAAAAAAAAAAABAgMEAAX/xAAnEQACAgICAgICAQUAAAAAAAAAAQIRAyESMQQTQVEUIsEyM2Fxkf/aAAwDAQACEQMRAD8Ars/xmHr9+lRrYeodyRXNVD5o4vMjmOFJGq3nbgfEdPKaolbWtKmsdFZP0Vb02HK5+61ut9vWZ1NtmpwSWjH1aG/SX64hlwRA+8b87EKTY2lVmtApVYdDtCaWI10CvNSQT1D8PYi3rNEtpMzrTaLXsTkWJxFKs+GUVBhyhKB7OQ9z3F5gWmyyPMUfuNfXupDCzIeYIO4PnMJ8Pc5fCY+jUQnTq01QDYNSINwfLiOhE9a+JNBFq4XE0wPtQ6M4FtVgroSRxOnUJPLFD4pPpk2U4YIbJxLAD1I3noxE8wyfGXKHnqTf/UJ6gYuL5DmfQp0RWnKjgAk7AAk+Q3liB2B5vmS4ei9V9ggJ8zwA94LS7T4c0mqmqFpqdJZwV722wvx4jhAcdm1DE0XuPmUupDKG8r2J4HhFk9DLswmXZ+zUMbWUlqjlQCRwDCzsAegvaY2jk7U6vzTqIvYMTcG/j1mkxrrRJNFSqVNzSY3KgG1weJBG+8p8yy/WgejtbvFb29bc5kutGiNFzgsSptqUG3gP3k9XFCnUVrqqkaTc223PDmZnMDmNtmB/eHpi6Ba9Q2t1go0Jqz2fs9/2tHxS/uSR9JYyn7J5qlfDpoIOgBTbhw2I9JczbF6R58u2MMaRJCI0iOIRGMIkpWctCAh0yOosItI6gnAA3SKTOsUIDwq8EzzD3oORxUah5rvce0Eq5nZ9I9ZdUMOay6ACbjvW46edvE8PWYEqZ6aXLRTdoMtZ6h0rdmCso6kgEj6xlPs89KhUNRSjvbSp5BTe+3iJpe0i/hVQLd2xHEAqOF/S0zi9sXqjRWCix7pUWHkRL7cdHTx4422/2+ChygslZf65cxynq+c5j8zKMOG+9RxKqPBTTqMN/Ikekwg7QChdVVWLEaiQPw7C4B6mF4jMb4YKp7pqUzby129RcwTsT1xiqTtmwyCr9mG5ixHpvPSh2nVm0oj1GsDZRfiJ5dkLfZjymxwnbmjRSlTK9/Q5YLt+Gl7sf8W3vFwzjG7I+RF0nZtadc6buNHOxIJ+ko82zunUU0d+/wB3uuAxHPkZg+33bx30UaJKDSlSoRsSWUMF8gDKrsqWsaznc3Vbnl+Y++3vKqXLZmcqjZ6NR7K4QFTU1OFAtTL6kDXB1WABY+e0zXbbtKtEgI71wLgik1JQluWm1yZS9pu0LU0CI1nfnf7q8CfM8PQzJ4Wi9ZwiffY2seHmfAdYHTOxttW9F3RrU8UGei5Rl2YVbrfYkWYagbecIy4aqRKEVFF7lCHC+ZXlf9xA8wyf+z4aqtMnVp1HzuAxXwseHESi7PYGvTcV6OkhkdCpZqZKt0qAGx2B3BElKEf9FMU5Tutl6QoYledyPC25lbhRemDYhiBseNiS0vauXIFVzVQ3FnDOusA78F4kG4N7XG+3CVq1Ka303xTfeHyQSq7FQC1vLmOE7jSKubbPQ/hjjlRnoWALhXXa12F1ZfYX9DPRbz5ibtZXpOrJek6EEnTckqbgEHh48LzVZd8csSn4lJKw7vMo2xNzfcG49tpaCpE32e5GcImY7J/EPDZgQtDUr2uyPYFT0uNjtc+SmaiMKxlorR0GzDFClTZz+UEx1sDJCQOMieot+IninaDtXia1Q6WZVB2C3H7cZULj697l6gP+Yy/o/wAkfae/sIp5l2H7ZVfnrRrtrR9lJG4bkLxSbxtBUzDJkVjrcMwO5KkNbboN5pMvdEAUMgVl3O6EHla5G8paGOTWONJidLcwdtxbhLapXKb1PtUvwQcb7C46CY2j3ocY9He073w17nUoUkHTqKlrb6eAvPMHG5PObLtJmbPtSARCVo8ACSNyPEDaYptmI6EysFRi8qSkx+I4g9YdgcSdKof1gjyAMCdbgX4yXLheovS8MlozQdSPUMj+6PKBZpgi+Ko6bgHWtQ/pp6dRbz2IHUkQrJzZRJnrd4jqBf3vMDfFM05/7bMZnlVziapf9W3+S3cHooUekvezmYhqYpk2ZNrdVvcEeO+8b2jyv5iiom7qNxzKcfcTJU8SVIZTpI3BmnHPnFM87WSFGvzbJxVJcMQ9gN91NuHl6TuQYI0Aajgam7tri6i/X/F/xOZVmgrJq4MNmHj1HgZB2jx700XQxXWSCQN9lvseUZkVyf6BOeZj9jWvy7oueOrbfxg+S1v+npg/pExz45yHQsSGa5BN91NxvLbKsWXAUfdW2o+O2wksqtHo+KvXZo6GXqSSBqPK/Ae8sMewRA5daaU73QaSrCw30/q+t4Jg2FoHmnZmlU31urceOoA+R3+slrps2Ll3FGQzLHGtULlQvAADYALwgNY8jw8JaYrJKlNmUrq0813B8fKV2Io+3M9Os2Ra+DFNSu2cy7HVMNVWrQqNTcHYqd/LxHL1nuuQ/EOtiaAqd0XJBsLjY29D4TwHXw+oG3kZu/h/no3pOo2XusBYne9ifzW95LPy43EbFXKmepjtfWvvp/2yPP8AtQy4YmpY6uAtKQ46n0aQZ7WTEqq3ZQInh5Um3kYfIg3GoIymJ7QVGOwUeQjaWbPzsfSW/wDCI49/1AH7zn8OKPzfUT1fyIv7/wCGB4WtfySZPmyud1CuhuCPDpFB0yoU3DXbbw4iKeTna53GTN+O1GmkAIunUtg1u8fu3JbfccoN/auAubWFxbugg8t+6ZN84m29rbePCw3jGoq2xAPP1HM9TH5o3Oa+Csx+MAqNYkWOsHSW0tYXt7Suw+UvXYso2JJJOwuel+O82FLACwNhCBR6Cd7q6M8ocnsrcq7Eoy/bMWPDunTby6wlOxeHpG4rOun9dre9pcYFwo7wI8RCa1QVAVFnA/UJP2S+w+uK+AShhWpjgSvJgCQfUSuz3FlELrxDILHgRfcH0l/h8sqrT00nIRzYgtZd+RizL4ZYvEUh8tqIOoGxc2IsQTqA2PhaUhHkSyS+GU+XZmKtL5guLFhvxFjwJ52maz/Lflt8xfuP9G4+xm4yj4SZhSLgvhyj2JAqPsRzA0dJaYj4WYiotRHNLSaZC2Y/iLul7rst+JG8lHHPHP8AXo89RcZaPLcixfy6wvwfuN68D6GW2dYcVmRSTZQxNuQa29/ISzb4JZjzbDDn+K/L/wBcIX4dZgjH5lTBMDuQa5X2Oi/hNLi2Vkt2jz7O8B8pAyEm5Ox4j15yz7PsqUV2vq6deM0mZfDjFVSqI+Fvcjes1h/8QHEfCPMcNou1Kp3vu0mZiOdzdQLcvWDIrjtlMEpR3JBVOsmkMjbH6eYlbj84KVLsCLAFejb2O/lLrIuy2NpsoqULoFIOkgksTsbGd7SdmsW1Mt/ZQES7FnqohsN7Kp4mZYpOVLZvc/1vojGMGrf+haYjPcd8x2A+6CbC1vpzllUxjMQQtQ3B/I1weFjtKF8sru5ApVNzxKkDj1NhLY1T2RzS5LQGWv1v4cx0tNrkIoYan9qWNdzcKoJ0IR+a5sDKSjkz4caygap+W9rJfnx3PpC8qyzUwesQ299G5BPV26SrcZqjG58HZt6Q1AMtiDwIlthEWjh6mJqqCVuEB69YDkuZUKYKFaI1WOkgKDpNyABuCRcSwz7NMNWT5dMFaVgdBRtmHINfceMjjjDFPlLor7JZoVFUeeZjn1asxLO1jyBsJXtWb9R9zNecnof3Y9zGNlFD+7HuZp/Ng/sReLIzFHM6i8GPkTf94po2yej/AHf1MUV+VjfaG/HkN/gbH86LCN/g3Gj8pX0M+hyJG1MdIeEQvJM8JwHZvEr+Jq8LL+95ZpktQ8dQ/wBAnrVWgvQe0CrU16CMscPoT2TZ5qOy1ZhYVSo591QYRh+xLDi5PqRNy9RB0gtXM0HMTnKETkpsp8J2ccCwYgeZljSyFudZh6mDV+0VuEAq5654ST8mC6KemTLxsoK/+cj1MYbjjiW/3GZPF49z+aNwtUkbm8jLzPpDx8au2aZ8XTF9VRn8zeAtjqY4aj62lWTONIPyZsqsMUHVcwXkg9WJ+kbVzuoRa4A8BaABusbUaT9kn8j8I/ROcwqG9mI8jaC1cS5tdmPmSecREjqCwi8mFKvgrsU5udz7mDVATxhdYyB46YrKfNkLIVHE8DM6czqDu3KWuLcwPObN6FwfWU2Z5SPmLVI1LYAjlqHAt6ftNGGSRDNBd/QDldF2YGmrMbjcC/14TZpq0rrXSxFyNpWU80p0wNTBfAbn2EsaGcUqwCoW1Lfitrr1BvHzq42QwZZc6rQRYxrkyUyJhMFnpEDExTrGKNsFHudbMFXiZW18/UcDMFWz4t1kBxzHnNs/KS/pM0cN9mwxPaKVlfOiZRipHapklnky6xRQXWxrHnBXqX4xjNGGS5NlOKHaoiZHFeANEdYyXCNtImMmocIDhzTlrx1p0pOAQ6YrR9wOcYa3QW84UA5aQV2A4n+vSPdiYNUEIaGVFBkajoBH2jgIbFoiqLFQoqVKsLg7EeEfbeLDJxjJ6A+zzzGYU0qz024qdj1U7qfUWlhkVYLWS5tfb3l7n+WI9Sk7f4kI6/mX+cPweFpgALTUA7HugTX7U40yKwu7CGMiYyZkkTLMJoB3aKOanOR7ODFaTI8EVpOjRGELRpOsFptCFaKEcwjDHFoyFI6xpnI4idSgTxhBYwLCaCbbxy07SOqYDh71AOEgNUnjOExgM4J284TGkzl51AsRkFUxzv0kDt7wpBscslVZGnASUQ0KNA3jKJ4yRechSMkKC5yAaYHPWtvrf6SfBr3R7iV+fYjT8u/DUSfoP5yww9UaQZSC0OgmoZC0jbGDUFG97/SdZpOapgRG8UY7RTqOHI0npmCIYTTgaOCkMIQwZITTEFHD49Kc6iSdROOOClOkTt5wmA44YPWaTSCvxnUcRExl51mkWoxkjrHFoxjEYgIeILImkbSVxIXbpCkCyZOAj7zicBOw0Czic4OrQhecHB3jJAbK7Pqd1QctRHvp/wCDB6ndGm+wqaT5b2P7S2rIGtf8p1AeIlRj8E71WCg2Oh78Bxsd+u0pHR3I7QrFnTSNTK7hj0W99/YS4cxuBwC0g1iSWNyT/KSusjkkm9DxTXYI5ikroIothIqZhdKKKMxUFU4VTiiinEwjgYoopx28RMUU445BcTxiihRwPGiKKVQp28aTFFOOGuZC0UUYBMDtOAxRTgCBgrcYooUBiLTga8UUVhQbI2iimcuQvORRQgP/2Q=="/>
          <p:cNvSpPr>
            <a:spLocks noChangeAspect="1" noChangeArrowheads="1"/>
          </p:cNvSpPr>
          <p:nvPr/>
        </p:nvSpPr>
        <p:spPr bwMode="auto">
          <a:xfrm>
            <a:off x="228600" y="-4492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53340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Assess</a:t>
            </a:r>
            <a:r>
              <a:rPr lang="en-US" dirty="0" smtClean="0"/>
              <a:t> </a:t>
            </a:r>
            <a:r>
              <a:rPr lang="en-US" b="1" dirty="0"/>
              <a:t>foundation in theoretical concepts and managerial </a:t>
            </a:r>
            <a:r>
              <a:rPr lang="en-US" b="1" dirty="0" smtClean="0"/>
              <a:t>skills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Asked individual faculty</a:t>
            </a:r>
          </a:p>
          <a:p>
            <a:pPr lvl="1"/>
            <a:r>
              <a:rPr lang="en-US" dirty="0" smtClean="0"/>
              <a:t> Identify examples of learning related to the different goals across course content</a:t>
            </a:r>
          </a:p>
          <a:p>
            <a:pPr lvl="1"/>
            <a:r>
              <a:rPr lang="en-US" dirty="0" smtClean="0"/>
              <a:t>Evaluate those activities  and provide analysis regarding learning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Assess awareness of environments in which managers make decisions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Asked a group of students to develop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 portfolio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examples of learning related to the different goals across </a:t>
            </a:r>
            <a:r>
              <a:rPr lang="en-US" dirty="0" smtClean="0"/>
              <a:t>all course content</a:t>
            </a:r>
          </a:p>
          <a:p>
            <a:pPr lvl="1"/>
            <a:r>
              <a:rPr lang="en-US" dirty="0" smtClean="0"/>
              <a:t>Graduate committee evaluated those </a:t>
            </a:r>
            <a:r>
              <a:rPr lang="en-US" dirty="0"/>
              <a:t>activities  </a:t>
            </a:r>
            <a:r>
              <a:rPr lang="en-US" dirty="0" smtClean="0"/>
              <a:t>and provided </a:t>
            </a:r>
            <a:r>
              <a:rPr lang="en-US" dirty="0"/>
              <a:t>analysis regarding </a:t>
            </a:r>
            <a:r>
              <a:rPr lang="en-US" dirty="0" smtClean="0"/>
              <a:t>learning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Assess capacity </a:t>
            </a:r>
            <a:r>
              <a:rPr lang="en-US" b="1" dirty="0"/>
              <a:t>to formulate and communicate strategies to solve business </a:t>
            </a:r>
            <a:r>
              <a:rPr lang="en-US" b="1" dirty="0" smtClean="0"/>
              <a:t>problems</a:t>
            </a:r>
          </a:p>
          <a:p>
            <a:pPr lvl="1"/>
            <a:r>
              <a:rPr lang="en-US" dirty="0" smtClean="0"/>
              <a:t>Evaluated BA 795 projects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dirty="0" smtClean="0"/>
              <a:t>Assessment Version 1.0</a:t>
            </a:r>
            <a:endParaRPr lang="en-US" dirty="0"/>
          </a:p>
        </p:txBody>
      </p:sp>
      <p:sp>
        <p:nvSpPr>
          <p:cNvPr id="5" name="AutoShape 2" descr="data:image/jpg;base64,/9j/4AAQSkZJRgABAQAAAQABAAD/2wCEAAkGBhQSERQUEBQVEhQUFxQUFRYVFBUUGBcUFBQVFBcVFRIXHCYeFxkjGhcVHy8gIycpLCwsFR4xNTAqNSYrLCkBCQoKDgwOGg8PGSwgHB4pLCwpKSkpKSkpKSksKSkpKSwsKSksKSkpKSkpKSkpKSksLCkpLCwpLCwsKSwpLCwpLP/AABEIAIUAyAMBIgACEQEDEQH/xAAcAAABBQEBAQAAAAAAAAAAAAAEAAIDBQYBBwj/xAA9EAACAQIEAwYDBgMHBQAAAAABAgADEQQFEiExQVEGImFxgZEHE6EjMjNCUrEWwfAUU2JygpLRJDRDg6L/xAAZAQADAQEBAAAAAAAAAAAAAAABAgMEAAX/xAAnEQACAgICAgICAQUAAAAAAAAAAQIRAyESMQQTQVEUIsEyM2Fxkf/aAAwDAQACEQMRAD8Ars/xmHr9+lRrYeodyRXNVD5o4vMjmOFJGq3nbgfEdPKaolbWtKmsdFZP0Vb02HK5+61ut9vWZ1NtmpwSWjH1aG/SX64hlwRA+8b87EKTY2lVmtApVYdDtCaWI10CvNSQT1D8PYi3rNEtpMzrTaLXsTkWJxFKs+GUVBhyhKB7OQ9z3F5gWmyyPMUfuNfXupDCzIeYIO4PnMJ8Pc5fCY+jUQnTq01QDYNSINwfLiOhE9a+JNBFq4XE0wPtQ6M4FtVgroSRxOnUJPLFD4pPpk2U4YIbJxLAD1I3noxE8wyfGXKHnqTf/UJ6gYuL5DmfQp0RWnKjgAk7AAk+Q3liB2B5vmS4ei9V9ggJ8zwA94LS7T4c0mqmqFpqdJZwV722wvx4jhAcdm1DE0XuPmUupDKG8r2J4HhFk9DLswmXZ+zUMbWUlqjlQCRwDCzsAegvaY2jk7U6vzTqIvYMTcG/j1mkxrrRJNFSqVNzSY3KgG1weJBG+8p8yy/WgejtbvFb29bc5kutGiNFzgsSptqUG3gP3k9XFCnUVrqqkaTc223PDmZnMDmNtmB/eHpi6Ba9Q2t1go0Jqz2fs9/2tHxS/uSR9JYyn7J5qlfDpoIOgBTbhw2I9JczbF6R58u2MMaRJCI0iOIRGMIkpWctCAh0yOosItI6gnAA3SKTOsUIDwq8EzzD3oORxUah5rvce0Eq5nZ9I9ZdUMOay6ACbjvW46edvE8PWYEqZ6aXLRTdoMtZ6h0rdmCso6kgEj6xlPs89KhUNRSjvbSp5BTe+3iJpe0i/hVQLd2xHEAqOF/S0zi9sXqjRWCix7pUWHkRL7cdHTx4422/2+ChygslZf65cxynq+c5j8zKMOG+9RxKqPBTTqMN/Ikekwg7QChdVVWLEaiQPw7C4B6mF4jMb4YKp7pqUzby129RcwTsT1xiqTtmwyCr9mG5ixHpvPSh2nVm0oj1GsDZRfiJ5dkLfZjymxwnbmjRSlTK9/Q5YLt+Gl7sf8W3vFwzjG7I+RF0nZtadc6buNHOxIJ+ko82zunUU0d+/wB3uuAxHPkZg+33bx30UaJKDSlSoRsSWUMF8gDKrsqWsaznc3Vbnl+Y++3vKqXLZmcqjZ6NR7K4QFTU1OFAtTL6kDXB1WABY+e0zXbbtKtEgI71wLgik1JQluWm1yZS9pu0LU0CI1nfnf7q8CfM8PQzJ4Wi9ZwiffY2seHmfAdYHTOxttW9F3RrU8UGei5Rl2YVbrfYkWYagbecIy4aqRKEVFF7lCHC+ZXlf9xA8wyf+z4aqtMnVp1HzuAxXwseHESi7PYGvTcV6OkhkdCpZqZKt0qAGx2B3BElKEf9FMU5Tutl6QoYledyPC25lbhRemDYhiBseNiS0vauXIFVzVQ3FnDOusA78F4kG4N7XG+3CVq1Ka303xTfeHyQSq7FQC1vLmOE7jSKubbPQ/hjjlRnoWALhXXa12F1ZfYX9DPRbz5ibtZXpOrJek6EEnTckqbgEHh48LzVZd8csSn4lJKw7vMo2xNzfcG49tpaCpE32e5GcImY7J/EPDZgQtDUr2uyPYFT0uNjtc+SmaiMKxlorR0GzDFClTZz+UEx1sDJCQOMieot+IninaDtXia1Q6WZVB2C3H7cZULj697l6gP+Yy/o/wAkfae/sIp5l2H7ZVfnrRrtrR9lJG4bkLxSbxtBUzDJkVjrcMwO5KkNbboN5pMvdEAUMgVl3O6EHla5G8paGOTWONJidLcwdtxbhLapXKb1PtUvwQcb7C46CY2j3ocY9He073w17nUoUkHTqKlrb6eAvPMHG5PObLtJmbPtSARCVo8ACSNyPEDaYptmI6EysFRi8qSkx+I4g9YdgcSdKof1gjyAMCdbgX4yXLheovS8MlozQdSPUMj+6PKBZpgi+Ko6bgHWtQ/pp6dRbz2IHUkQrJzZRJnrd4jqBf3vMDfFM05/7bMZnlVziapf9W3+S3cHooUekvezmYhqYpk2ZNrdVvcEeO+8b2jyv5iiom7qNxzKcfcTJU8SVIZTpI3BmnHPnFM87WSFGvzbJxVJcMQ9gN91NuHl6TuQYI0Aajgam7tri6i/X/F/xOZVmgrJq4MNmHj1HgZB2jx700XQxXWSCQN9lvseUZkVyf6BOeZj9jWvy7oueOrbfxg+S1v+npg/pExz45yHQsSGa5BN91NxvLbKsWXAUfdW2o+O2wksqtHo+KvXZo6GXqSSBqPK/Ae8sMewRA5daaU73QaSrCw30/q+t4Jg2FoHmnZmlU31urceOoA+R3+slrps2Ll3FGQzLHGtULlQvAADYALwgNY8jw8JaYrJKlNmUrq0813B8fKV2Io+3M9Os2Ra+DFNSu2cy7HVMNVWrQqNTcHYqd/LxHL1nuuQ/EOtiaAqd0XJBsLjY29D4TwHXw+oG3kZu/h/no3pOo2XusBYne9ifzW95LPy43EbFXKmepjtfWvvp/2yPP8AtQy4YmpY6uAtKQ46n0aQZ7WTEqq3ZQInh5Um3kYfIg3GoIymJ7QVGOwUeQjaWbPzsfSW/wDCI49/1AH7zn8OKPzfUT1fyIv7/wCGB4WtfySZPmyud1CuhuCPDpFB0yoU3DXbbw4iKeTna53GTN+O1GmkAIunUtg1u8fu3JbfccoN/auAubWFxbugg8t+6ZN84m29rbePCw3jGoq2xAPP1HM9TH5o3Oa+Csx+MAqNYkWOsHSW0tYXt7Suw+UvXYso2JJJOwuel+O82FLACwNhCBR6Cd7q6M8ocnsrcq7Eoy/bMWPDunTby6wlOxeHpG4rOun9dre9pcYFwo7wI8RCa1QVAVFnA/UJP2S+w+uK+AShhWpjgSvJgCQfUSuz3FlELrxDILHgRfcH0l/h8sqrT00nIRzYgtZd+RizL4ZYvEUh8tqIOoGxc2IsQTqA2PhaUhHkSyS+GU+XZmKtL5guLFhvxFjwJ52maz/Lflt8xfuP9G4+xm4yj4SZhSLgvhyj2JAqPsRzA0dJaYj4WYiotRHNLSaZC2Y/iLul7rst+JG8lHHPHP8AXo89RcZaPLcixfy6wvwfuN68D6GW2dYcVmRSTZQxNuQa29/ISzb4JZjzbDDn+K/L/wBcIX4dZgjH5lTBMDuQa5X2Oi/hNLi2Vkt2jz7O8B8pAyEm5Ox4j15yz7PsqUV2vq6deM0mZfDjFVSqI+Fvcjes1h/8QHEfCPMcNou1Kp3vu0mZiOdzdQLcvWDIrjtlMEpR3JBVOsmkMjbH6eYlbj84KVLsCLAFejb2O/lLrIuy2NpsoqULoFIOkgksTsbGd7SdmsW1Mt/ZQES7FnqohsN7Kp4mZYpOVLZvc/1vojGMGrf+haYjPcd8x2A+6CbC1vpzllUxjMQQtQ3B/I1weFjtKF8sru5ApVNzxKkDj1NhLY1T2RzS5LQGWv1v4cx0tNrkIoYan9qWNdzcKoJ0IR+a5sDKSjkz4caygap+W9rJfnx3PpC8qyzUwesQ299G5BPV26SrcZqjG58HZt6Q1AMtiDwIlthEWjh6mJqqCVuEB69YDkuZUKYKFaI1WOkgKDpNyABuCRcSwz7NMNWT5dMFaVgdBRtmHINfceMjjjDFPlLor7JZoVFUeeZjn1asxLO1jyBsJXtWb9R9zNecnof3Y9zGNlFD+7HuZp/Ng/sReLIzFHM6i8GPkTf94po2yej/AHf1MUV+VjfaG/HkN/gbH86LCN/g3Gj8pX0M+hyJG1MdIeEQvJM8JwHZvEr+Jq8LL+95ZpktQ8dQ/wBAnrVWgvQe0CrU16CMscPoT2TZ5qOy1ZhYVSo591QYRh+xLDi5PqRNy9RB0gtXM0HMTnKETkpsp8J2ccCwYgeZljSyFudZh6mDV+0VuEAq5654ST8mC6KemTLxsoK/+cj1MYbjjiW/3GZPF49z+aNwtUkbm8jLzPpDx8au2aZ8XTF9VRn8zeAtjqY4aj62lWTONIPyZsqsMUHVcwXkg9WJ+kbVzuoRa4A8BaABusbUaT9kn8j8I/ROcwqG9mI8jaC1cS5tdmPmSecREjqCwi8mFKvgrsU5udz7mDVATxhdYyB46YrKfNkLIVHE8DM6czqDu3KWuLcwPObN6FwfWU2Z5SPmLVI1LYAjlqHAt6ftNGGSRDNBd/QDldF2YGmrMbjcC/14TZpq0rrXSxFyNpWU80p0wNTBfAbn2EsaGcUqwCoW1Lfitrr1BvHzq42QwZZc6rQRYxrkyUyJhMFnpEDExTrGKNsFHudbMFXiZW18/UcDMFWz4t1kBxzHnNs/KS/pM0cN9mwxPaKVlfOiZRipHapklnky6xRQXWxrHnBXqX4xjNGGS5NlOKHaoiZHFeANEdYyXCNtImMmocIDhzTlrx1p0pOAQ6YrR9wOcYa3QW84UA5aQV2A4n+vSPdiYNUEIaGVFBkajoBH2jgIbFoiqLFQoqVKsLg7EeEfbeLDJxjJ6A+zzzGYU0qz024qdj1U7qfUWlhkVYLWS5tfb3l7n+WI9Sk7f4kI6/mX+cPweFpgALTUA7HugTX7U40yKwu7CGMiYyZkkTLMJoB3aKOanOR7ODFaTI8EVpOjRGELRpOsFptCFaKEcwjDHFoyFI6xpnI4idSgTxhBYwLCaCbbxy07SOqYDh71AOEgNUnjOExgM4J284TGkzl51AsRkFUxzv0kDt7wpBscslVZGnASUQ0KNA3jKJ4yRechSMkKC5yAaYHPWtvrf6SfBr3R7iV+fYjT8u/DUSfoP5yww9UaQZSC0OgmoZC0jbGDUFG97/SdZpOapgRG8UY7RTqOHI0npmCIYTTgaOCkMIQwZITTEFHD49Kc6iSdROOOClOkTt5wmA44YPWaTSCvxnUcRExl51mkWoxkjrHFoxjEYgIeILImkbSVxIXbpCkCyZOAj7zicBOw0Czic4OrQhecHB3jJAbK7Pqd1QctRHvp/wCDB6ndGm+wqaT5b2P7S2rIGtf8p1AeIlRj8E71WCg2Oh78Bxsd+u0pHR3I7QrFnTSNTK7hj0W99/YS4cxuBwC0g1iSWNyT/KSusjkkm9DxTXYI5ikroIothIqZhdKKKMxUFU4VTiiinEwjgYoopx28RMUU445BcTxiihRwPGiKKVQp28aTFFOOGuZC0UUYBMDtOAxRTgCBgrcYooUBiLTga8UUVhQbI2iimcuQvORRQgP/2Q=="/>
          <p:cNvSpPr>
            <a:spLocks noChangeAspect="1" noChangeArrowheads="1"/>
          </p:cNvSpPr>
          <p:nvPr/>
        </p:nvSpPr>
        <p:spPr bwMode="auto">
          <a:xfrm>
            <a:off x="76200" y="-6016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g;base64,/9j/4AAQSkZJRgABAQAAAQABAAD/2wCEAAkGBhQSERQUEBQVEhQUFxQUFRYVFBUUGBcUFBQVFBcVFRIXHCYeFxkjGhcVHy8gIycpLCwsFR4xNTAqNSYrLCkBCQoKDgwOGg8PGSwgHB4pLCwpKSkpKSkpKSksKSkpKSwsKSksKSkpKSkpKSkpKSksLCkpLCwpLCwsKSwpLCwpLP/AABEIAIUAyAMBIgACEQEDEQH/xAAcAAABBQEBAQAAAAAAAAAAAAAEAAIDBQYBBwj/xAA9EAACAQIEAwYDBgMHBQAAAAABAgADEQQFEiExQVEGImFxgZEHE6EjMjNCUrEWwfAUU2JygpLRJDRDg6L/xAAZAQADAQEBAAAAAAAAAAAAAAABAgMEAAX/xAAnEQACAgICAgICAQUAAAAAAAAAAQIRAyESMQQTQVEUIsEyM2Fxkf/aAAwDAQACEQMRAD8Ars/xmHr9+lRrYeodyRXNVD5o4vMjmOFJGq3nbgfEdPKaolbWtKmsdFZP0Vb02HK5+61ut9vWZ1NtmpwSWjH1aG/SX64hlwRA+8b87EKTY2lVmtApVYdDtCaWI10CvNSQT1D8PYi3rNEtpMzrTaLXsTkWJxFKs+GUVBhyhKB7OQ9z3F5gWmyyPMUfuNfXupDCzIeYIO4PnMJ8Pc5fCY+jUQnTq01QDYNSINwfLiOhE9a+JNBFq4XE0wPtQ6M4FtVgroSRxOnUJPLFD4pPpk2U4YIbJxLAD1I3noxE8wyfGXKHnqTf/UJ6gYuL5DmfQp0RWnKjgAk7AAk+Q3liB2B5vmS4ei9V9ggJ8zwA94LS7T4c0mqmqFpqdJZwV722wvx4jhAcdm1DE0XuPmUupDKG8r2J4HhFk9DLswmXZ+zUMbWUlqjlQCRwDCzsAegvaY2jk7U6vzTqIvYMTcG/j1mkxrrRJNFSqVNzSY3KgG1weJBG+8p8yy/WgejtbvFb29bc5kutGiNFzgsSptqUG3gP3k9XFCnUVrqqkaTc223PDmZnMDmNtmB/eHpi6Ba9Q2t1go0Jqz2fs9/2tHxS/uSR9JYyn7J5qlfDpoIOgBTbhw2I9JczbF6R58u2MMaRJCI0iOIRGMIkpWctCAh0yOosItI6gnAA3SKTOsUIDwq8EzzD3oORxUah5rvce0Eq5nZ9I9ZdUMOay6ACbjvW46edvE8PWYEqZ6aXLRTdoMtZ6h0rdmCso6kgEj6xlPs89KhUNRSjvbSp5BTe+3iJpe0i/hVQLd2xHEAqOF/S0zi9sXqjRWCix7pUWHkRL7cdHTx4422/2+ChygslZf65cxynq+c5j8zKMOG+9RxKqPBTTqMN/Ikekwg7QChdVVWLEaiQPw7C4B6mF4jMb4YKp7pqUzby129RcwTsT1xiqTtmwyCr9mG5ixHpvPSh2nVm0oj1GsDZRfiJ5dkLfZjymxwnbmjRSlTK9/Q5YLt+Gl7sf8W3vFwzjG7I+RF0nZtadc6buNHOxIJ+ko82zunUU0d+/wB3uuAxHPkZg+33bx30UaJKDSlSoRsSWUMF8gDKrsqWsaznc3Vbnl+Y++3vKqXLZmcqjZ6NR7K4QFTU1OFAtTL6kDXB1WABY+e0zXbbtKtEgI71wLgik1JQluWm1yZS9pu0LU0CI1nfnf7q8CfM8PQzJ4Wi9ZwiffY2seHmfAdYHTOxttW9F3RrU8UGei5Rl2YVbrfYkWYagbecIy4aqRKEVFF7lCHC+ZXlf9xA8wyf+z4aqtMnVp1HzuAxXwseHESi7PYGvTcV6OkhkdCpZqZKt0qAGx2B3BElKEf9FMU5Tutl6QoYledyPC25lbhRemDYhiBseNiS0vauXIFVzVQ3FnDOusA78F4kG4N7XG+3CVq1Ka303xTfeHyQSq7FQC1vLmOE7jSKubbPQ/hjjlRnoWALhXXa12F1ZfYX9DPRbz5ibtZXpOrJek6EEnTckqbgEHh48LzVZd8csSn4lJKw7vMo2xNzfcG49tpaCpE32e5GcImY7J/EPDZgQtDUr2uyPYFT0uNjtc+SmaiMKxlorR0GzDFClTZz+UEx1sDJCQOMieot+IninaDtXia1Q6WZVB2C3H7cZULj697l6gP+Yy/o/wAkfae/sIp5l2H7ZVfnrRrtrR9lJG4bkLxSbxtBUzDJkVjrcMwO5KkNbboN5pMvdEAUMgVl3O6EHla5G8paGOTWONJidLcwdtxbhLapXKb1PtUvwQcb7C46CY2j3ocY9He073w17nUoUkHTqKlrb6eAvPMHG5PObLtJmbPtSARCVo8ACSNyPEDaYptmI6EysFRi8qSkx+I4g9YdgcSdKof1gjyAMCdbgX4yXLheovS8MlozQdSPUMj+6PKBZpgi+Ko6bgHWtQ/pp6dRbz2IHUkQrJzZRJnrd4jqBf3vMDfFM05/7bMZnlVziapf9W3+S3cHooUekvezmYhqYpk2ZNrdVvcEeO+8b2jyv5iiom7qNxzKcfcTJU8SVIZTpI3BmnHPnFM87WSFGvzbJxVJcMQ9gN91NuHl6TuQYI0Aajgam7tri6i/X/F/xOZVmgrJq4MNmHj1HgZB2jx700XQxXWSCQN9lvseUZkVyf6BOeZj9jWvy7oueOrbfxg+S1v+npg/pExz45yHQsSGa5BN91NxvLbKsWXAUfdW2o+O2wksqtHo+KvXZo6GXqSSBqPK/Ae8sMewRA5daaU73QaSrCw30/q+t4Jg2FoHmnZmlU31urceOoA+R3+slrps2Ll3FGQzLHGtULlQvAADYALwgNY8jw8JaYrJKlNmUrq0813B8fKV2Io+3M9Os2Ra+DFNSu2cy7HVMNVWrQqNTcHYqd/LxHL1nuuQ/EOtiaAqd0XJBsLjY29D4TwHXw+oG3kZu/h/no3pOo2XusBYne9ifzW95LPy43EbFXKmepjtfWvvp/2yPP8AtQy4YmpY6uAtKQ46n0aQZ7WTEqq3ZQInh5Um3kYfIg3GoIymJ7QVGOwUeQjaWbPzsfSW/wDCI49/1AH7zn8OKPzfUT1fyIv7/wCGB4WtfySZPmyud1CuhuCPDpFB0yoU3DXbbw4iKeTna53GTN+O1GmkAIunUtg1u8fu3JbfccoN/auAubWFxbugg8t+6ZN84m29rbePCw3jGoq2xAPP1HM9TH5o3Oa+Csx+MAqNYkWOsHSW0tYXt7Suw+UvXYso2JJJOwuel+O82FLACwNhCBR6Cd7q6M8ocnsrcq7Eoy/bMWPDunTby6wlOxeHpG4rOun9dre9pcYFwo7wI8RCa1QVAVFnA/UJP2S+w+uK+AShhWpjgSvJgCQfUSuz3FlELrxDILHgRfcH0l/h8sqrT00nIRzYgtZd+RizL4ZYvEUh8tqIOoGxc2IsQTqA2PhaUhHkSyS+GU+XZmKtL5guLFhvxFjwJ52maz/Lflt8xfuP9G4+xm4yj4SZhSLgvhyj2JAqPsRzA0dJaYj4WYiotRHNLSaZC2Y/iLul7rst+JG8lHHPHP8AXo89RcZaPLcixfy6wvwfuN68D6GW2dYcVmRSTZQxNuQa29/ISzb4JZjzbDDn+K/L/wBcIX4dZgjH5lTBMDuQa5X2Oi/hNLi2Vkt2jz7O8B8pAyEm5Ox4j15yz7PsqUV2vq6deM0mZfDjFVSqI+Fvcjes1h/8QHEfCPMcNou1Kp3vu0mZiOdzdQLcvWDIrjtlMEpR3JBVOsmkMjbH6eYlbj84KVLsCLAFejb2O/lLrIuy2NpsoqULoFIOkgksTsbGd7SdmsW1Mt/ZQES7FnqohsN7Kp4mZYpOVLZvc/1vojGMGrf+haYjPcd8x2A+6CbC1vpzllUxjMQQtQ3B/I1weFjtKF8sru5ApVNzxKkDj1NhLY1T2RzS5LQGWv1v4cx0tNrkIoYan9qWNdzcKoJ0IR+a5sDKSjkz4caygap+W9rJfnx3PpC8qyzUwesQ299G5BPV26SrcZqjG58HZt6Q1AMtiDwIlthEWjh6mJqqCVuEB69YDkuZUKYKFaI1WOkgKDpNyABuCRcSwz7NMNWT5dMFaVgdBRtmHINfceMjjjDFPlLor7JZoVFUeeZjn1asxLO1jyBsJXtWb9R9zNecnof3Y9zGNlFD+7HuZp/Ng/sReLIzFHM6i8GPkTf94po2yej/AHf1MUV+VjfaG/HkN/gbH86LCN/g3Gj8pX0M+hyJG1MdIeEQvJM8JwHZvEr+Jq8LL+95ZpktQ8dQ/wBAnrVWgvQe0CrU16CMscPoT2TZ5qOy1ZhYVSo591QYRh+xLDi5PqRNy9RB0gtXM0HMTnKETkpsp8J2ccCwYgeZljSyFudZh6mDV+0VuEAq5654ST8mC6KemTLxsoK/+cj1MYbjjiW/3GZPF49z+aNwtUkbm8jLzPpDx8au2aZ8XTF9VRn8zeAtjqY4aj62lWTONIPyZsqsMUHVcwXkg9WJ+kbVzuoRa4A8BaABusbUaT9kn8j8I/ROcwqG9mI8jaC1cS5tdmPmSecREjqCwi8mFKvgrsU5udz7mDVATxhdYyB46YrKfNkLIVHE8DM6czqDu3KWuLcwPObN6FwfWU2Z5SPmLVI1LYAjlqHAt6ftNGGSRDNBd/QDldF2YGmrMbjcC/14TZpq0rrXSxFyNpWU80p0wNTBfAbn2EsaGcUqwCoW1Lfitrr1BvHzq42QwZZc6rQRYxrkyUyJhMFnpEDExTrGKNsFHudbMFXiZW18/UcDMFWz4t1kBxzHnNs/KS/pM0cN9mwxPaKVlfOiZRipHapklnky6xRQXWxrHnBXqX4xjNGGS5NlOKHaoiZHFeANEdYyXCNtImMmocIDhzTlrx1p0pOAQ6YrR9wOcYa3QW84UA5aQV2A4n+vSPdiYNUEIaGVFBkajoBH2jgIbFoiqLFQoqVKsLg7EeEfbeLDJxjJ6A+zzzGYU0qz024qdj1U7qfUWlhkVYLWS5tfb3l7n+WI9Sk7f4kI6/mX+cPweFpgALTUA7HugTX7U40yKwu7CGMiYyZkkTLMJoB3aKOanOR7ODFaTI8EVpOjRGELRpOsFptCFaKEcwjDHFoyFI6xpnI4idSgTxhBYwLCaCbbxy07SOqYDh71AOEgNUnjOExgM4J284TGkzl51AsRkFUxzv0kDt7wpBscslVZGnASUQ0KNA3jKJ4yRechSMkKC5yAaYHPWtvrf6SfBr3R7iV+fYjT8u/DUSfoP5yww9UaQZSC0OgmoZC0jbGDUFG97/SdZpOapgRG8UY7RTqOHI0npmCIYTTgaOCkMIQwZITTEFHD49Kc6iSdROOOClOkTt5wmA44YPWaTSCvxnUcRExl51mkWoxkjrHFoxjEYgIeILImkbSVxIXbpCkCyZOAj7zicBOw0Czic4OrQhecHB3jJAbK7Pqd1QctRHvp/wCDB6ndGm+wqaT5b2P7S2rIGtf8p1AeIlRj8E71WCg2Oh78Bxsd+u0pHR3I7QrFnTSNTK7hj0W99/YS4cxuBwC0g1iSWNyT/KSusjkkm9DxTXYI5ikroIothIqZhdKKKMxUFU4VTiiinEwjgYoopx28RMUU445BcTxiihRwPGiKKVQp28aTFFOOGuZC0UUYBMDtOAxRTgCBgrcYooUBiLTga8UUVhQbI2iimcuQvORRQgP/2Q=="/>
          <p:cNvSpPr>
            <a:spLocks noChangeAspect="1" noChangeArrowheads="1"/>
          </p:cNvSpPr>
          <p:nvPr/>
        </p:nvSpPr>
        <p:spPr bwMode="auto">
          <a:xfrm>
            <a:off x="228600" y="-4492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760" y="3677920"/>
            <a:ext cx="2576706" cy="172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60" y="1447800"/>
            <a:ext cx="2133600" cy="153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8077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Assess</a:t>
            </a:r>
            <a:r>
              <a:rPr lang="en-US" dirty="0" smtClean="0"/>
              <a:t> </a:t>
            </a:r>
            <a:r>
              <a:rPr lang="en-US" b="1" dirty="0"/>
              <a:t>foundation in theoretical concepts and managerial </a:t>
            </a:r>
            <a:r>
              <a:rPr lang="en-US" b="1" dirty="0" smtClean="0"/>
              <a:t>skills</a:t>
            </a:r>
            <a:endParaRPr lang="en-US" dirty="0"/>
          </a:p>
          <a:p>
            <a:pPr lvl="1"/>
            <a:r>
              <a:rPr lang="en-US" dirty="0" smtClean="0"/>
              <a:t>Administer a multiple choice exam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Assess awareness of environments in which managers make decisions and capacity </a:t>
            </a:r>
            <a:r>
              <a:rPr lang="en-US" b="1" dirty="0"/>
              <a:t>to formulate and communicate strategies to solve business </a:t>
            </a:r>
            <a:r>
              <a:rPr lang="en-US" b="1" dirty="0" smtClean="0"/>
              <a:t>problems</a:t>
            </a:r>
          </a:p>
          <a:p>
            <a:pPr lvl="1"/>
            <a:r>
              <a:rPr lang="en-US" dirty="0" smtClean="0"/>
              <a:t>Evaluate BA 795 individual performance</a:t>
            </a:r>
          </a:p>
          <a:p>
            <a:pPr lvl="2"/>
            <a:r>
              <a:rPr lang="en-US" dirty="0" smtClean="0"/>
              <a:t>Individual client analysis</a:t>
            </a:r>
          </a:p>
          <a:p>
            <a:pPr lvl="2"/>
            <a:r>
              <a:rPr lang="en-US" dirty="0" smtClean="0"/>
              <a:t>In class case</a:t>
            </a:r>
          </a:p>
          <a:p>
            <a:pPr lvl="2"/>
            <a:r>
              <a:rPr lang="en-US" dirty="0" smtClean="0"/>
              <a:t>Presentation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43000"/>
          </a:xfrm>
        </p:spPr>
        <p:txBody>
          <a:bodyPr/>
          <a:lstStyle/>
          <a:p>
            <a:r>
              <a:rPr lang="en-US" dirty="0" smtClean="0"/>
              <a:t>Assessment Version 2.0</a:t>
            </a:r>
            <a:endParaRPr lang="en-US" dirty="0"/>
          </a:p>
        </p:txBody>
      </p:sp>
      <p:sp>
        <p:nvSpPr>
          <p:cNvPr id="5" name="AutoShape 2" descr="data:image/jpg;base64,/9j/4AAQSkZJRgABAQAAAQABAAD/2wCEAAkGBhQSERQUEBQVEhQUFxQUFRYVFBUUGBcUFBQVFBcVFRIXHCYeFxkjGhcVHy8gIycpLCwsFR4xNTAqNSYrLCkBCQoKDgwOGg8PGSwgHB4pLCwpKSkpKSkpKSksKSkpKSwsKSksKSkpKSkpKSkpKSksLCkpLCwpLCwsKSwpLCwpLP/AABEIAIUAyAMBIgACEQEDEQH/xAAcAAABBQEBAQAAAAAAAAAAAAAEAAIDBQYBBwj/xAA9EAACAQIEAwYDBgMHBQAAAAABAgADEQQFEiExQVEGImFxgZEHE6EjMjNCUrEWwfAUU2JygpLRJDRDg6L/xAAZAQADAQEBAAAAAAAAAAAAAAABAgMEAAX/xAAnEQACAgICAgICAQUAAAAAAAAAAQIRAyESMQQTQVEUIsEyM2Fxkf/aAAwDAQACEQMRAD8Ars/xmHr9+lRrYeodyRXNVD5o4vMjmOFJGq3nbgfEdPKaolbWtKmsdFZP0Vb02HK5+61ut9vWZ1NtmpwSWjH1aG/SX64hlwRA+8b87EKTY2lVmtApVYdDtCaWI10CvNSQT1D8PYi3rNEtpMzrTaLXsTkWJxFKs+GUVBhyhKB7OQ9z3F5gWmyyPMUfuNfXupDCzIeYIO4PnMJ8Pc5fCY+jUQnTq01QDYNSINwfLiOhE9a+JNBFq4XE0wPtQ6M4FtVgroSRxOnUJPLFD4pPpk2U4YIbJxLAD1I3noxE8wyfGXKHnqTf/UJ6gYuL5DmfQp0RWnKjgAk7AAk+Q3liB2B5vmS4ei9V9ggJ8zwA94LS7T4c0mqmqFpqdJZwV722wvx4jhAcdm1DE0XuPmUupDKG8r2J4HhFk9DLswmXZ+zUMbWUlqjlQCRwDCzsAegvaY2jk7U6vzTqIvYMTcG/j1mkxrrRJNFSqVNzSY3KgG1weJBG+8p8yy/WgejtbvFb29bc5kutGiNFzgsSptqUG3gP3k9XFCnUVrqqkaTc223PDmZnMDmNtmB/eHpi6Ba9Q2t1go0Jqz2fs9/2tHxS/uSR9JYyn7J5qlfDpoIOgBTbhw2I9JczbF6R58u2MMaRJCI0iOIRGMIkpWctCAh0yOosItI6gnAA3SKTOsUIDwq8EzzD3oORxUah5rvce0Eq5nZ9I9ZdUMOay6ACbjvW46edvE8PWYEqZ6aXLRTdoMtZ6h0rdmCso6kgEj6xlPs89KhUNRSjvbSp5BTe+3iJpe0i/hVQLd2xHEAqOF/S0zi9sXqjRWCix7pUWHkRL7cdHTx4422/2+ChygslZf65cxynq+c5j8zKMOG+9RxKqPBTTqMN/Ikekwg7QChdVVWLEaiQPw7C4B6mF4jMb4YKp7pqUzby129RcwTsT1xiqTtmwyCr9mG5ixHpvPSh2nVm0oj1GsDZRfiJ5dkLfZjymxwnbmjRSlTK9/Q5YLt+Gl7sf8W3vFwzjG7I+RF0nZtadc6buNHOxIJ+ko82zunUU0d+/wB3uuAxHPkZg+33bx30UaJKDSlSoRsSWUMF8gDKrsqWsaznc3Vbnl+Y++3vKqXLZmcqjZ6NR7K4QFTU1OFAtTL6kDXB1WABY+e0zXbbtKtEgI71wLgik1JQluWm1yZS9pu0LU0CI1nfnf7q8CfM8PQzJ4Wi9ZwiffY2seHmfAdYHTOxttW9F3RrU8UGei5Rl2YVbrfYkWYagbecIy4aqRKEVFF7lCHC+ZXlf9xA8wyf+z4aqtMnVp1HzuAxXwseHESi7PYGvTcV6OkhkdCpZqZKt0qAGx2B3BElKEf9FMU5Tutl6QoYledyPC25lbhRemDYhiBseNiS0vauXIFVzVQ3FnDOusA78F4kG4N7XG+3CVq1Ka303xTfeHyQSq7FQC1vLmOE7jSKubbPQ/hjjlRnoWALhXXa12F1ZfYX9DPRbz5ibtZXpOrJek6EEnTckqbgEHh48LzVZd8csSn4lJKw7vMo2xNzfcG49tpaCpE32e5GcImY7J/EPDZgQtDUr2uyPYFT0uNjtc+SmaiMKxlorR0GzDFClTZz+UEx1sDJCQOMieot+IninaDtXia1Q6WZVB2C3H7cZULj697l6gP+Yy/o/wAkfae/sIp5l2H7ZVfnrRrtrR9lJG4bkLxSbxtBUzDJkVjrcMwO5KkNbboN5pMvdEAUMgVl3O6EHla5G8paGOTWONJidLcwdtxbhLapXKb1PtUvwQcb7C46CY2j3ocY9He073w17nUoUkHTqKlrb6eAvPMHG5PObLtJmbPtSARCVo8ACSNyPEDaYptmI6EysFRi8qSkx+I4g9YdgcSdKof1gjyAMCdbgX4yXLheovS8MlozQdSPUMj+6PKBZpgi+Ko6bgHWtQ/pp6dRbz2IHUkQrJzZRJnrd4jqBf3vMDfFM05/7bMZnlVziapf9W3+S3cHooUekvezmYhqYpk2ZNrdVvcEeO+8b2jyv5iiom7qNxzKcfcTJU8SVIZTpI3BmnHPnFM87WSFGvzbJxVJcMQ9gN91NuHl6TuQYI0Aajgam7tri6i/X/F/xOZVmgrJq4MNmHj1HgZB2jx700XQxXWSCQN9lvseUZkVyf6BOeZj9jWvy7oueOrbfxg+S1v+npg/pExz45yHQsSGa5BN91NxvLbKsWXAUfdW2o+O2wksqtHo+KvXZo6GXqSSBqPK/Ae8sMewRA5daaU73QaSrCw30/q+t4Jg2FoHmnZmlU31urceOoA+R3+slrps2Ll3FGQzLHGtULlQvAADYALwgNY8jw8JaYrJKlNmUrq0813B8fKV2Io+3M9Os2Ra+DFNSu2cy7HVMNVWrQqNTcHYqd/LxHL1nuuQ/EOtiaAqd0XJBsLjY29D4TwHXw+oG3kZu/h/no3pOo2XusBYne9ifzW95LPy43EbFXKmepjtfWvvp/2yPP8AtQy4YmpY6uAtKQ46n0aQZ7WTEqq3ZQInh5Um3kYfIg3GoIymJ7QVGOwUeQjaWbPzsfSW/wDCI49/1AH7zn8OKPzfUT1fyIv7/wCGB4WtfySZPmyud1CuhuCPDpFB0yoU3DXbbw4iKeTna53GTN+O1GmkAIunUtg1u8fu3JbfccoN/auAubWFxbugg8t+6ZN84m29rbePCw3jGoq2xAPP1HM9TH5o3Oa+Csx+MAqNYkWOsHSW0tYXt7Suw+UvXYso2JJJOwuel+O82FLACwNhCBR6Cd7q6M8ocnsrcq7Eoy/bMWPDunTby6wlOxeHpG4rOun9dre9pcYFwo7wI8RCa1QVAVFnA/UJP2S+w+uK+AShhWpjgSvJgCQfUSuz3FlELrxDILHgRfcH0l/h8sqrT00nIRzYgtZd+RizL4ZYvEUh8tqIOoGxc2IsQTqA2PhaUhHkSyS+GU+XZmKtL5guLFhvxFjwJ52maz/Lflt8xfuP9G4+xm4yj4SZhSLgvhyj2JAqPsRzA0dJaYj4WYiotRHNLSaZC2Y/iLul7rst+JG8lHHPHP8AXo89RcZaPLcixfy6wvwfuN68D6GW2dYcVmRSTZQxNuQa29/ISzb4JZjzbDDn+K/L/wBcIX4dZgjH5lTBMDuQa5X2Oi/hNLi2Vkt2jz7O8B8pAyEm5Ox4j15yz7PsqUV2vq6deM0mZfDjFVSqI+Fvcjes1h/8QHEfCPMcNou1Kp3vu0mZiOdzdQLcvWDIrjtlMEpR3JBVOsmkMjbH6eYlbj84KVLsCLAFejb2O/lLrIuy2NpsoqULoFIOkgksTsbGd7SdmsW1Mt/ZQES7FnqohsN7Kp4mZYpOVLZvc/1vojGMGrf+haYjPcd8x2A+6CbC1vpzllUxjMQQtQ3B/I1weFjtKF8sru5ApVNzxKkDj1NhLY1T2RzS5LQGWv1v4cx0tNrkIoYan9qWNdzcKoJ0IR+a5sDKSjkz4caygap+W9rJfnx3PpC8qyzUwesQ299G5BPV26SrcZqjG58HZt6Q1AMtiDwIlthEWjh6mJqqCVuEB69YDkuZUKYKFaI1WOkgKDpNyABuCRcSwz7NMNWT5dMFaVgdBRtmHINfceMjjjDFPlLor7JZoVFUeeZjn1asxLO1jyBsJXtWb9R9zNecnof3Y9zGNlFD+7HuZp/Ng/sReLIzFHM6i8GPkTf94po2yej/AHf1MUV+VjfaG/HkN/gbH86LCN/g3Gj8pX0M+hyJG1MdIeEQvJM8JwHZvEr+Jq8LL+95ZpktQ8dQ/wBAnrVWgvQe0CrU16CMscPoT2TZ5qOy1ZhYVSo591QYRh+xLDi5PqRNy9RB0gtXM0HMTnKETkpsp8J2ccCwYgeZljSyFudZh6mDV+0VuEAq5654ST8mC6KemTLxsoK/+cj1MYbjjiW/3GZPF49z+aNwtUkbm8jLzPpDx8au2aZ8XTF9VRn8zeAtjqY4aj62lWTONIPyZsqsMUHVcwXkg9WJ+kbVzuoRa4A8BaABusbUaT9kn8j8I/ROcwqG9mI8jaC1cS5tdmPmSecREjqCwi8mFKvgrsU5udz7mDVATxhdYyB46YrKfNkLIVHE8DM6czqDu3KWuLcwPObN6FwfWU2Z5SPmLVI1LYAjlqHAt6ftNGGSRDNBd/QDldF2YGmrMbjcC/14TZpq0rrXSxFyNpWU80p0wNTBfAbn2EsaGcUqwCoW1Lfitrr1BvHzq42QwZZc6rQRYxrkyUyJhMFnpEDExTrGKNsFHudbMFXiZW18/UcDMFWz4t1kBxzHnNs/KS/pM0cN9mwxPaKVlfOiZRipHapklnky6xRQXWxrHnBXqX4xjNGGS5NlOKHaoiZHFeANEdYyXCNtImMmocIDhzTlrx1p0pOAQ6YrR9wOcYa3QW84UA5aQV2A4n+vSPdiYNUEIaGVFBkajoBH2jgIbFoiqLFQoqVKsLg7EeEfbeLDJxjJ6A+zzzGYU0qz024qdj1U7qfUWlhkVYLWS5tfb3l7n+WI9Sk7f4kI6/mX+cPweFpgALTUA7HugTX7U40yKwu7CGMiYyZkkTLMJoB3aKOanOR7ODFaTI8EVpOjRGELRpOsFptCFaKEcwjDHFoyFI6xpnI4idSgTxhBYwLCaCbbxy07SOqYDh71AOEgNUnjOExgM4J284TGkzl51AsRkFUxzv0kDt7wpBscslVZGnASUQ0KNA3jKJ4yRechSMkKC5yAaYHPWtvrf6SfBr3R7iV+fYjT8u/DUSfoP5yww9UaQZSC0OgmoZC0jbGDUFG97/SdZpOapgRG8UY7RTqOHI0npmCIYTTgaOCkMIQwZITTEFHD49Kc6iSdROOOClOkTt5wmA44YPWaTSCvxnUcRExl51mkWoxkjrHFoxjEYgIeILImkbSVxIXbpCkCyZOAj7zicBOw0Czic4OrQhecHB3jJAbK7Pqd1QctRHvp/wCDB6ndGm+wqaT5b2P7S2rIGtf8p1AeIlRj8E71WCg2Oh78Bxsd+u0pHR3I7QrFnTSNTK7hj0W99/YS4cxuBwC0g1iSWNyT/KSusjkkm9DxTXYI5ikroIothIqZhdKKKMxUFU4VTiiinEwjgYoopx28RMUU445BcTxiihRwPGiKKVQp28aTFFOOGuZC0UUYBMDtOAxRTgCBgrcYooUBiLTga8UUVhQbI2iimcuQvORRQgP/2Q=="/>
          <p:cNvSpPr>
            <a:spLocks noChangeAspect="1" noChangeArrowheads="1"/>
          </p:cNvSpPr>
          <p:nvPr/>
        </p:nvSpPr>
        <p:spPr bwMode="auto">
          <a:xfrm>
            <a:off x="76200" y="-6016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g;base64,/9j/4AAQSkZJRgABAQAAAQABAAD/2wCEAAkGBhQSERQUEBQVEhQUFxQUFRYVFBUUGBcUFBQVFBcVFRIXHCYeFxkjGhcVHy8gIycpLCwsFR4xNTAqNSYrLCkBCQoKDgwOGg8PGSwgHB4pLCwpKSkpKSkpKSksKSkpKSwsKSksKSkpKSkpKSkpKSksLCkpLCwpLCwsKSwpLCwpLP/AABEIAIUAyAMBIgACEQEDEQH/xAAcAAABBQEBAQAAAAAAAAAAAAAEAAIDBQYBBwj/xAA9EAACAQIEAwYDBgMHBQAAAAABAgADEQQFEiExQVEGImFxgZEHE6EjMjNCUrEWwfAUU2JygpLRJDRDg6L/xAAZAQADAQEBAAAAAAAAAAAAAAABAgMEAAX/xAAnEQACAgICAgICAQUAAAAAAAAAAQIRAyESMQQTQVEUIsEyM2Fxkf/aAAwDAQACEQMRAD8Ars/xmHr9+lRrYeodyRXNVD5o4vMjmOFJGq3nbgfEdPKaolbWtKmsdFZP0Vb02HK5+61ut9vWZ1NtmpwSWjH1aG/SX64hlwRA+8b87EKTY2lVmtApVYdDtCaWI10CvNSQT1D8PYi3rNEtpMzrTaLXsTkWJxFKs+GUVBhyhKB7OQ9z3F5gWmyyPMUfuNfXupDCzIeYIO4PnMJ8Pc5fCY+jUQnTq01QDYNSINwfLiOhE9a+JNBFq4XE0wPtQ6M4FtVgroSRxOnUJPLFD4pPpk2U4YIbJxLAD1I3noxE8wyfGXKHnqTf/UJ6gYuL5DmfQp0RWnKjgAk7AAk+Q3liB2B5vmS4ei9V9ggJ8zwA94LS7T4c0mqmqFpqdJZwV722wvx4jhAcdm1DE0XuPmUupDKG8r2J4HhFk9DLswmXZ+zUMbWUlqjlQCRwDCzsAegvaY2jk7U6vzTqIvYMTcG/j1mkxrrRJNFSqVNzSY3KgG1weJBG+8p8yy/WgejtbvFb29bc5kutGiNFzgsSptqUG3gP3k9XFCnUVrqqkaTc223PDmZnMDmNtmB/eHpi6Ba9Q2t1go0Jqz2fs9/2tHxS/uSR9JYyn7J5qlfDpoIOgBTbhw2I9JczbF6R58u2MMaRJCI0iOIRGMIkpWctCAh0yOosItI6gnAA3SKTOsUIDwq8EzzD3oORxUah5rvce0Eq5nZ9I9ZdUMOay6ACbjvW46edvE8PWYEqZ6aXLRTdoMtZ6h0rdmCso6kgEj6xlPs89KhUNRSjvbSp5BTe+3iJpe0i/hVQLd2xHEAqOF/S0zi9sXqjRWCix7pUWHkRL7cdHTx4422/2+ChygslZf65cxynq+c5j8zKMOG+9RxKqPBTTqMN/Ikekwg7QChdVVWLEaiQPw7C4B6mF4jMb4YKp7pqUzby129RcwTsT1xiqTtmwyCr9mG5ixHpvPSh2nVm0oj1GsDZRfiJ5dkLfZjymxwnbmjRSlTK9/Q5YLt+Gl7sf8W3vFwzjG7I+RF0nZtadc6buNHOxIJ+ko82zunUU0d+/wB3uuAxHPkZg+33bx30UaJKDSlSoRsSWUMF8gDKrsqWsaznc3Vbnl+Y++3vKqXLZmcqjZ6NR7K4QFTU1OFAtTL6kDXB1WABY+e0zXbbtKtEgI71wLgik1JQluWm1yZS9pu0LU0CI1nfnf7q8CfM8PQzJ4Wi9ZwiffY2seHmfAdYHTOxttW9F3RrU8UGei5Rl2YVbrfYkWYagbecIy4aqRKEVFF7lCHC+ZXlf9xA8wyf+z4aqtMnVp1HzuAxXwseHESi7PYGvTcV6OkhkdCpZqZKt0qAGx2B3BElKEf9FMU5Tutl6QoYledyPC25lbhRemDYhiBseNiS0vauXIFVzVQ3FnDOusA78F4kG4N7XG+3CVq1Ka303xTfeHyQSq7FQC1vLmOE7jSKubbPQ/hjjlRnoWALhXXa12F1ZfYX9DPRbz5ibtZXpOrJek6EEnTckqbgEHh48LzVZd8csSn4lJKw7vMo2xNzfcG49tpaCpE32e5GcImY7J/EPDZgQtDUr2uyPYFT0uNjtc+SmaiMKxlorR0GzDFClTZz+UEx1sDJCQOMieot+IninaDtXia1Q6WZVB2C3H7cZULj697l6gP+Yy/o/wAkfae/sIp5l2H7ZVfnrRrtrR9lJG4bkLxSbxtBUzDJkVjrcMwO5KkNbboN5pMvdEAUMgVl3O6EHla5G8paGOTWONJidLcwdtxbhLapXKb1PtUvwQcb7C46CY2j3ocY9He073w17nUoUkHTqKlrb6eAvPMHG5PObLtJmbPtSARCVo8ACSNyPEDaYptmI6EysFRi8qSkx+I4g9YdgcSdKof1gjyAMCdbgX4yXLheovS8MlozQdSPUMj+6PKBZpgi+Ko6bgHWtQ/pp6dRbz2IHUkQrJzZRJnrd4jqBf3vMDfFM05/7bMZnlVziapf9W3+S3cHooUekvezmYhqYpk2ZNrdVvcEeO+8b2jyv5iiom7qNxzKcfcTJU8SVIZTpI3BmnHPnFM87WSFGvzbJxVJcMQ9gN91NuHl6TuQYI0Aajgam7tri6i/X/F/xOZVmgrJq4MNmHj1HgZB2jx700XQxXWSCQN9lvseUZkVyf6BOeZj9jWvy7oueOrbfxg+S1v+npg/pExz45yHQsSGa5BN91NxvLbKsWXAUfdW2o+O2wksqtHo+KvXZo6GXqSSBqPK/Ae8sMewRA5daaU73QaSrCw30/q+t4Jg2FoHmnZmlU31urceOoA+R3+slrps2Ll3FGQzLHGtULlQvAADYALwgNY8jw8JaYrJKlNmUrq0813B8fKV2Io+3M9Os2Ra+DFNSu2cy7HVMNVWrQqNTcHYqd/LxHL1nuuQ/EOtiaAqd0XJBsLjY29D4TwHXw+oG3kZu/h/no3pOo2XusBYne9ifzW95LPy43EbFXKmepjtfWvvp/2yPP8AtQy4YmpY6uAtKQ46n0aQZ7WTEqq3ZQInh5Um3kYfIg3GoIymJ7QVGOwUeQjaWbPzsfSW/wDCI49/1AH7zn8OKPzfUT1fyIv7/wCGB4WtfySZPmyud1CuhuCPDpFB0yoU3DXbbw4iKeTna53GTN+O1GmkAIunUtg1u8fu3JbfccoN/auAubWFxbugg8t+6ZN84m29rbePCw3jGoq2xAPP1HM9TH5o3Oa+Csx+MAqNYkWOsHSW0tYXt7Suw+UvXYso2JJJOwuel+O82FLACwNhCBR6Cd7q6M8ocnsrcq7Eoy/bMWPDunTby6wlOxeHpG4rOun9dre9pcYFwo7wI8RCa1QVAVFnA/UJP2S+w+uK+AShhWpjgSvJgCQfUSuz3FlELrxDILHgRfcH0l/h8sqrT00nIRzYgtZd+RizL4ZYvEUh8tqIOoGxc2IsQTqA2PhaUhHkSyS+GU+XZmKtL5guLFhvxFjwJ52maz/Lflt8xfuP9G4+xm4yj4SZhSLgvhyj2JAqPsRzA0dJaYj4WYiotRHNLSaZC2Y/iLul7rst+JG8lHHPHP8AXo89RcZaPLcixfy6wvwfuN68D6GW2dYcVmRSTZQxNuQa29/ISzb4JZjzbDDn+K/L/wBcIX4dZgjH5lTBMDuQa5X2Oi/hNLi2Vkt2jz7O8B8pAyEm5Ox4j15yz7PsqUV2vq6deM0mZfDjFVSqI+Fvcjes1h/8QHEfCPMcNou1Kp3vu0mZiOdzdQLcvWDIrjtlMEpR3JBVOsmkMjbH6eYlbj84KVLsCLAFejb2O/lLrIuy2NpsoqULoFIOkgksTsbGd7SdmsW1Mt/ZQES7FnqohsN7Kp4mZYpOVLZvc/1vojGMGrf+haYjPcd8x2A+6CbC1vpzllUxjMQQtQ3B/I1weFjtKF8sru5ApVNzxKkDj1NhLY1T2RzS5LQGWv1v4cx0tNrkIoYan9qWNdzcKoJ0IR+a5sDKSjkz4caygap+W9rJfnx3PpC8qyzUwesQ299G5BPV26SrcZqjG58HZt6Q1AMtiDwIlthEWjh6mJqqCVuEB69YDkuZUKYKFaI1WOkgKDpNyABuCRcSwz7NMNWT5dMFaVgdBRtmHINfceMjjjDFPlLor7JZoVFUeeZjn1asxLO1jyBsJXtWb9R9zNecnof3Y9zGNlFD+7HuZp/Ng/sReLIzFHM6i8GPkTf94po2yej/AHf1MUV+VjfaG/HkN/gbH86LCN/g3Gj8pX0M+hyJG1MdIeEQvJM8JwHZvEr+Jq8LL+95ZpktQ8dQ/wBAnrVWgvQe0CrU16CMscPoT2TZ5qOy1ZhYVSo591QYRh+xLDi5PqRNy9RB0gtXM0HMTnKETkpsp8J2ccCwYgeZljSyFudZh6mDV+0VuEAq5654ST8mC6KemTLxsoK/+cj1MYbjjiW/3GZPF49z+aNwtUkbm8jLzPpDx8au2aZ8XTF9VRn8zeAtjqY4aj62lWTONIPyZsqsMUHVcwXkg9WJ+kbVzuoRa4A8BaABusbUaT9kn8j8I/ROcwqG9mI8jaC1cS5tdmPmSecREjqCwi8mFKvgrsU5udz7mDVATxhdYyB46YrKfNkLIVHE8DM6czqDu3KWuLcwPObN6FwfWU2Z5SPmLVI1LYAjlqHAt6ftNGGSRDNBd/QDldF2YGmrMbjcC/14TZpq0rrXSxFyNpWU80p0wNTBfAbn2EsaGcUqwCoW1Lfitrr1BvHzq42QwZZc6rQRYxrkyUyJhMFnpEDExTrGKNsFHudbMFXiZW18/UcDMFWz4t1kBxzHnNs/KS/pM0cN9mwxPaKVlfOiZRipHapklnky6xRQXWxrHnBXqX4xjNGGS5NlOKHaoiZHFeANEdYyXCNtImMmocIDhzTlrx1p0pOAQ6YrR9wOcYa3QW84UA5aQV2A4n+vSPdiYNUEIaGVFBkajoBH2jgIbFoiqLFQoqVKsLg7EeEfbeLDJxjJ6A+zzzGYU0qz024qdj1U7qfUWlhkVYLWS5tfb3l7n+WI9Sk7f4kI6/mX+cPweFpgALTUA7HugTX7U40yKwu7CGMiYyZkkTLMJoB3aKOanOR7ODFaTI8EVpOjRGELRpOsFptCFaKEcwjDHFoyFI6xpnI4idSgTxhBYwLCaCbbxy07SOqYDh71AOEgNUnjOExgM4J284TGkzl51AsRkFUxzv0kDt7wpBscslVZGnASUQ0KNA3jKJ4yRechSMkKC5yAaYHPWtvrf6SfBr3R7iV+fYjT8u/DUSfoP5yww9UaQZSC0OgmoZC0jbGDUFG97/SdZpOapgRG8UY7RTqOHI0npmCIYTTgaOCkMIQwZITTEFHD49Kc6iSdROOOClOkTt5wmA44YPWaTSCvxnUcRExl51mkWoxkjrHFoxjEYgIeILImkbSVxIXbpCkCyZOAj7zicBOw0Czic4OrQhecHB3jJAbK7Pqd1QctRHvp/wCDB6ndGm+wqaT5b2P7S2rIGtf8p1AeIlRj8E71WCg2Oh78Bxsd+u0pHR3I7QrFnTSNTK7hj0W99/YS4cxuBwC0g1iSWNyT/KSusjkkm9DxTXYI5ikroIothIqZhdKKKMxUFU4VTiiinEwjgYoopx28RMUU445BcTxiihRwPGiKKVQp28aTFFOOGuZC0UUYBMDtOAxRTgCBgrcYooUBiLTga8UUVhQbI2iimcuQvORRQgP/2Q=="/>
          <p:cNvSpPr>
            <a:spLocks noChangeAspect="1" noChangeArrowheads="1"/>
          </p:cNvSpPr>
          <p:nvPr/>
        </p:nvSpPr>
        <p:spPr bwMode="auto">
          <a:xfrm>
            <a:off x="228600" y="-44926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the standard be for “meets expectations” on the assessment test on foundation in theoretical concepts and managerial skills?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Version 2.0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Assessment Informs Curriculum and Pedagogy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Closing-the-loop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447800"/>
            <a:ext cx="4040188" cy="4225925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Most student </a:t>
            </a:r>
            <a:r>
              <a:rPr lang="en-US" u="sng" dirty="0" smtClean="0"/>
              <a:t>meet expectations </a:t>
            </a:r>
            <a:r>
              <a:rPr lang="en-US" dirty="0" smtClean="0"/>
              <a:t>in terms of their</a:t>
            </a:r>
            <a:r>
              <a:rPr lang="en-US" b="1" dirty="0" smtClean="0"/>
              <a:t> </a:t>
            </a:r>
            <a:r>
              <a:rPr lang="en-US" dirty="0"/>
              <a:t>foundation in theoretical concepts and managerial skills needed to lead business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and ability formulate </a:t>
            </a:r>
            <a:r>
              <a:rPr lang="en-US" dirty="0"/>
              <a:t>and communicate strategies to solve business problems </a:t>
            </a:r>
            <a:r>
              <a:rPr lang="en-US" dirty="0" smtClean="0"/>
              <a:t>but there is significant forgetting toward the end of the program and the ability to integrate across discipline could be improved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Student oral communication meet expectations however the presentation “flow” need improvement (need work </a:t>
            </a:r>
            <a:r>
              <a:rPr lang="en-US" dirty="0"/>
              <a:t>on transitions, timing </a:t>
            </a:r>
            <a:r>
              <a:rPr lang="en-US" dirty="0" smtClean="0"/>
              <a:t>coordination)</a:t>
            </a:r>
            <a:r>
              <a:rPr lang="en-US" dirty="0"/>
              <a:t> </a:t>
            </a:r>
            <a:r>
              <a:rPr lang="en-US" dirty="0" smtClean="0"/>
              <a:t>and international </a:t>
            </a:r>
            <a:r>
              <a:rPr lang="en-US" dirty="0"/>
              <a:t>/ESL students </a:t>
            </a:r>
            <a:r>
              <a:rPr lang="en-US" dirty="0" smtClean="0"/>
              <a:t>could improve </a:t>
            </a:r>
            <a:r>
              <a:rPr lang="en-US" dirty="0"/>
              <a:t>confidence and clarity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1600200"/>
            <a:ext cx="4041775" cy="39512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Strategy course to integrate and review material in the middle of the program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Review material at the beginning of 795</a:t>
            </a:r>
          </a:p>
          <a:p>
            <a:endParaRPr lang="en-US" dirty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Presentation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598205"/>
              </p:ext>
            </p:extLst>
          </p:nvPr>
        </p:nvGraphicFramePr>
        <p:xfrm>
          <a:off x="457200" y="0"/>
          <a:ext cx="82296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8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Assessment: Indirect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MBA Exit Surveys</a:t>
            </a:r>
          </a:p>
          <a:p>
            <a:pPr lvl="1"/>
            <a:r>
              <a:rPr lang="en-US" sz="2800" dirty="0" smtClean="0"/>
              <a:t>Spring and Fall 2010 graduates</a:t>
            </a:r>
          </a:p>
          <a:p>
            <a:pPr lvl="1"/>
            <a:r>
              <a:rPr lang="en-US" sz="2800" dirty="0" smtClean="0"/>
              <a:t>150 responses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Identify and critically analyze salient legal and ethical responsibilities of business issues</a:t>
            </a:r>
            <a:endParaRPr lang="en-US" sz="32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7431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553225" y="10667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30480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14%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16002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70%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Analyze impact that information technologies have on the functional areas of organizations</a:t>
            </a:r>
            <a:endParaRPr lang="en-US" sz="32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629425" y="10667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6002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73%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Evaluate impact that changes in the domestic &amp; global economic environment have on the business climate</a:t>
            </a:r>
            <a:endParaRPr lang="en-US" sz="28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0574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858025" y="10667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32004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14%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16002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75%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Identify similarities &amp; differences among cultural environments that impact organizational activities</a:t>
            </a:r>
            <a:endParaRPr lang="en-US" sz="30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629425" y="10667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6002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74%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Analyze a business problem in new and unfamiliar circumstances through integration of relevant disciplines</a:t>
            </a:r>
            <a:endParaRPr lang="en-US" sz="28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629425" y="8381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14478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Formulate strategies to solve business problems and pursue opportunities</a:t>
            </a:r>
            <a:endParaRPr lang="en-US" sz="36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629425" y="8381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5240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87%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Overall, I am satisfied with the </a:t>
            </a:r>
            <a:br>
              <a:rPr lang="en-US" sz="3600" dirty="0" smtClean="0"/>
            </a:br>
            <a:r>
              <a:rPr lang="en-US" sz="3600" dirty="0" smtClean="0"/>
              <a:t>quality of my education</a:t>
            </a:r>
            <a:endParaRPr lang="en-US" sz="36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553225" y="6857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9%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13716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83%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872770"/>
              </p:ext>
            </p:extLst>
          </p:nvPr>
        </p:nvGraphicFramePr>
        <p:xfrm>
          <a:off x="457200" y="0"/>
          <a:ext cx="8382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9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My career opportunities will significantly increase as a direct result of my degree from SDSU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629425" y="10667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6002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69%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My experiences with SDSU faculty </a:t>
            </a:r>
            <a:br>
              <a:rPr lang="en-US" sz="3600" dirty="0" smtClean="0"/>
            </a:br>
            <a:r>
              <a:rPr lang="en-US" sz="3600" dirty="0" smtClean="0"/>
              <a:t>were positive</a:t>
            </a:r>
            <a:endParaRPr lang="en-US" sz="36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629425" y="6857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3716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Professors use course material that is appropriately current</a:t>
            </a:r>
            <a:endParaRPr lang="en-US" sz="36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553225" y="7619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3716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87%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Professors use course material that is relevant</a:t>
            </a:r>
            <a:endParaRPr lang="en-US" sz="36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553225" y="609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3716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87%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Professors use course material </a:t>
            </a:r>
            <a:br>
              <a:rPr lang="en-US" sz="3600" dirty="0" smtClean="0"/>
            </a:br>
            <a:r>
              <a:rPr lang="en-US" sz="3600" dirty="0" smtClean="0"/>
              <a:t>that is challenging</a:t>
            </a:r>
            <a:endParaRPr lang="en-US" sz="3600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209825" y="28955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6553225" y="8381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2004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5240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78%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Group work is used effectively</a:t>
            </a:r>
            <a:endParaRPr lang="en-US" sz="3600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6553225" y="838175"/>
            <a:ext cx="685774" cy="2362224"/>
          </a:xfrm>
          <a:prstGeom prst="leftBrace">
            <a:avLst>
              <a:gd name="adj1" fmla="val 384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29718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14%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4478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73%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Assessment Informs our Understanding of the MBA Experience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225074"/>
            <a:ext cx="4040188" cy="480663"/>
          </a:xfrm>
        </p:spPr>
        <p:txBody>
          <a:bodyPr/>
          <a:lstStyle/>
          <a:p>
            <a:pPr algn="ctr"/>
            <a:r>
              <a:rPr lang="en-US" dirty="0" smtClean="0"/>
              <a:t>Our MBAs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5025" y="2225074"/>
            <a:ext cx="4041775" cy="480663"/>
          </a:xfrm>
        </p:spPr>
        <p:txBody>
          <a:bodyPr/>
          <a:lstStyle/>
          <a:p>
            <a:r>
              <a:rPr lang="en-US" dirty="0" smtClean="0"/>
              <a:t>Our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3276600"/>
            <a:ext cx="8001000" cy="2968661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Meet Expectations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76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business specialization</a:t>
            </a:r>
          </a:p>
          <a:p>
            <a:pPr lvl="1"/>
            <a:r>
              <a:rPr lang="en-US" dirty="0" smtClean="0"/>
              <a:t>Short-term study abroad experience</a:t>
            </a:r>
          </a:p>
          <a:p>
            <a:pPr lvl="1"/>
            <a:r>
              <a:rPr lang="en-US" dirty="0" smtClean="0"/>
              <a:t>Language requirement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 795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Pedagogy</a:t>
            </a:r>
          </a:p>
          <a:p>
            <a:pPr lvl="1"/>
            <a:r>
              <a:rPr lang="en-US" dirty="0" smtClean="0"/>
              <a:t>Course Design</a:t>
            </a:r>
          </a:p>
          <a:p>
            <a:pPr lvl="1"/>
            <a:r>
              <a:rPr lang="en-US" dirty="0" smtClean="0"/>
              <a:t>Modular structure</a:t>
            </a:r>
          </a:p>
          <a:p>
            <a:pPr lvl="1"/>
            <a:r>
              <a:rPr lang="en-US" dirty="0" smtClean="0"/>
              <a:t>Curriculum</a:t>
            </a:r>
          </a:p>
          <a:p>
            <a:r>
              <a:rPr lang="en-US" dirty="0" smtClean="0"/>
              <a:t>Competencies</a:t>
            </a:r>
          </a:p>
          <a:p>
            <a:pPr lvl="1"/>
            <a:r>
              <a:rPr lang="en-US" dirty="0" smtClean="0"/>
              <a:t> Leadership</a:t>
            </a:r>
          </a:p>
          <a:p>
            <a:pPr lvl="1"/>
            <a:r>
              <a:rPr lang="en-US" dirty="0" smtClean="0"/>
              <a:t>Team effectiveness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exceed expectations?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Demonstrate an expertise in a functional business area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Analyze the impact that environmental factors have on the functional areas of organizations and organizational activities.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Create a plan to become wealthy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Analyze the job market and develop a plan to land a first job or achieve a promotion with a current employer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of the following are MBA SLOs?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Leadership and Challenges of Implementation</a:t>
            </a:r>
          </a:p>
          <a:p>
            <a:pPr lvl="1"/>
            <a:r>
              <a:rPr lang="en-US" dirty="0"/>
              <a:t>Mobilize others, interpersonal influence</a:t>
            </a:r>
          </a:p>
          <a:p>
            <a:pPr lvl="1"/>
            <a:r>
              <a:rPr lang="en-US" dirty="0"/>
              <a:t>Teamwork: coordination, cooperation</a:t>
            </a:r>
          </a:p>
          <a:p>
            <a:pPr lvl="1"/>
            <a:r>
              <a:rPr lang="en-US" dirty="0"/>
              <a:t>Power and Politics: conflicting agendas, diverse positions, competing points of view</a:t>
            </a:r>
          </a:p>
          <a:p>
            <a:r>
              <a:rPr lang="en-US" dirty="0" smtClean="0"/>
              <a:t>Creative and Innovative Thinking</a:t>
            </a:r>
          </a:p>
          <a:p>
            <a:pPr lvl="1"/>
            <a:r>
              <a:rPr lang="en-US" dirty="0" smtClean="0"/>
              <a:t>Ambiguity</a:t>
            </a:r>
            <a:endParaRPr lang="en-US" dirty="0"/>
          </a:p>
          <a:p>
            <a:pPr lvl="1"/>
            <a:r>
              <a:rPr lang="en-US" dirty="0" smtClean="0"/>
              <a:t>Anticipation: knowing where to look for data</a:t>
            </a:r>
          </a:p>
          <a:p>
            <a:pPr lvl="1"/>
            <a:r>
              <a:rPr lang="en-US" dirty="0" smtClean="0"/>
              <a:t>Synthesize</a:t>
            </a:r>
          </a:p>
          <a:p>
            <a:r>
              <a:rPr lang="en-US" dirty="0" smtClean="0"/>
              <a:t>Understand the Limits of Markets and Models</a:t>
            </a:r>
          </a:p>
          <a:p>
            <a:pPr lvl="1"/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Restraint </a:t>
            </a:r>
          </a:p>
          <a:p>
            <a:pPr lvl="1"/>
            <a:r>
              <a:rPr lang="en-US" dirty="0" smtClean="0"/>
              <a:t>Regulation</a:t>
            </a:r>
          </a:p>
          <a:p>
            <a:r>
              <a:rPr lang="en-US" dirty="0" smtClean="0"/>
              <a:t>New topics in the business environment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Outcomes </a:t>
            </a:r>
            <a:r>
              <a:rPr lang="en-US" dirty="0"/>
              <a:t>for </a:t>
            </a:r>
            <a:r>
              <a:rPr lang="en-US" dirty="0" smtClean="0"/>
              <a:t>the MBA Experience?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Demonstrate an expertise in a functional business area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Analyze the impact that environmental factors have on the functional areas of organizations and organizational activities.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Create a plan to become wealthy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Analyze the job market and develop a plan to land a first job or achieve a promotion with a current employer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of the following are MBA Program LOs?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Analyze a business problem in new and unfamiliar circumstances through the integration of relevant disciplines.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Formulate strategies to solve business problems and pursue opportunities.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Make professional oral presentations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high-performance management behaviors to lead a team task that results in effective team performance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Which of the following are MBA Program LOs?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Analyze a business problem in new and unfamiliar circumstances through the integration of relevant disciplines.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Formulate strategies to solve business problems and pursue opportunities.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Make professional oral presentations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 high-performance management behaviors to lead a team task that results in effective team performance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Which of the following are MBA SLOs?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SLO #1.1: </a:t>
            </a:r>
            <a:r>
              <a:rPr lang="en-US" dirty="0"/>
              <a:t>Apply concepts and decision models in financial accounting, statistics, organizational behavior, finance, economics, marketing, and operations management to make business decisions.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/>
              <a:t>Develop the solid foundation in theoretical concepts and managerial skills</a:t>
            </a:r>
            <a:r>
              <a:rPr lang="en-US" sz="3100" dirty="0"/>
              <a:t> </a:t>
            </a:r>
            <a:r>
              <a:rPr lang="en-US" sz="3100" b="1" dirty="0"/>
              <a:t>needed to lead business organizations.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SLO </a:t>
            </a:r>
            <a:r>
              <a:rPr lang="en-US" b="1" dirty="0"/>
              <a:t>#2.1: </a:t>
            </a:r>
            <a:r>
              <a:rPr lang="en-US" dirty="0"/>
              <a:t>Identify and critically analyze salient responsibilities of organizations to all </a:t>
            </a:r>
            <a:r>
              <a:rPr lang="en-US" dirty="0" smtClean="0"/>
              <a:t>stakeholders.</a:t>
            </a:r>
            <a:endParaRPr lang="en-US" dirty="0"/>
          </a:p>
          <a:p>
            <a:r>
              <a:rPr lang="en-US" b="1" dirty="0"/>
              <a:t>SLO #2.2</a:t>
            </a:r>
            <a:r>
              <a:rPr lang="en-US" dirty="0"/>
              <a:t>: Analyze the impact that environmental factors have on the functional areas of organizations and organizational activities.</a:t>
            </a:r>
          </a:p>
          <a:p>
            <a:r>
              <a:rPr lang="en-US" b="1" dirty="0"/>
              <a:t>SLO #2.3: </a:t>
            </a:r>
            <a:r>
              <a:rPr lang="en-US" dirty="0"/>
              <a:t>Evaluate the impact that changes in the environment have on the business climate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*(Environmental factors: economic, political/legal, social/cultural, demographic, technological, ecological)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/>
              <a:t>Develop an awareness of environments in which managers make and implement ethical or global business decisions.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1089</TotalTime>
  <Words>1258</Words>
  <Application>Microsoft Office PowerPoint</Application>
  <PresentationFormat>On-screen Show (4:3)</PresentationFormat>
  <Paragraphs>200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Assurance of Learning</vt:lpstr>
      <vt:lpstr>PowerPoint Presentation</vt:lpstr>
      <vt:lpstr>PowerPoint Presentation</vt:lpstr>
      <vt:lpstr>Which of the following are MBA SLOs?</vt:lpstr>
      <vt:lpstr>Which of the following are MBA Program LOs?</vt:lpstr>
      <vt:lpstr>Which of the following are MBA Program LOs?</vt:lpstr>
      <vt:lpstr>Which of the following are MBA SLOs?</vt:lpstr>
      <vt:lpstr>Develop the solid foundation in theoretical concepts and managerial skills needed to lead business organizations. </vt:lpstr>
      <vt:lpstr>Develop an awareness of environments in which managers make and implement ethical or global business decisions. </vt:lpstr>
      <vt:lpstr>Acquire the capacity to formulate and communicate strategies to solve business problems and pursue opportunities. </vt:lpstr>
      <vt:lpstr>PowerPoint Presentation</vt:lpstr>
      <vt:lpstr>Learning Outcomes for MBAs </vt:lpstr>
      <vt:lpstr>Learning Outcomes for MBAs </vt:lpstr>
      <vt:lpstr>Learning Outcomes for MBAs </vt:lpstr>
      <vt:lpstr>Assessment Version 1.0</vt:lpstr>
      <vt:lpstr>Assessment Version 1.0</vt:lpstr>
      <vt:lpstr>Assessment Version 2.0</vt:lpstr>
      <vt:lpstr>Assessment Version 2.0</vt:lpstr>
      <vt:lpstr>Assessment Informs Curriculum and Pedagogy </vt:lpstr>
      <vt:lpstr>Assessment: Indirect Evidence</vt:lpstr>
      <vt:lpstr>Indirect evidence</vt:lpstr>
      <vt:lpstr>Identify and critically analyze salient legal and ethical responsibilities of business issues</vt:lpstr>
      <vt:lpstr>Analyze impact that information technologies have on the functional areas of organizations</vt:lpstr>
      <vt:lpstr>Evaluate impact that changes in the domestic &amp; global economic environment have on the business climate</vt:lpstr>
      <vt:lpstr>Identify similarities &amp; differences among cultural environments that impact organizational activities</vt:lpstr>
      <vt:lpstr>Analyze a business problem in new and unfamiliar circumstances through integration of relevant disciplines</vt:lpstr>
      <vt:lpstr>Formulate strategies to solve business problems and pursue opportunities</vt:lpstr>
      <vt:lpstr>Experience Assessment</vt:lpstr>
      <vt:lpstr>Overall, I am satisfied with the  quality of my education</vt:lpstr>
      <vt:lpstr>My career opportunities will significantly increase as a direct result of my degree from SDSU</vt:lpstr>
      <vt:lpstr>My experiences with SDSU faculty  were positive</vt:lpstr>
      <vt:lpstr>Professors use course material that is appropriately current</vt:lpstr>
      <vt:lpstr>Professors use course material that is relevant</vt:lpstr>
      <vt:lpstr>Professors use course material  that is challenging</vt:lpstr>
      <vt:lpstr>Group work is used effectively</vt:lpstr>
      <vt:lpstr>Assessment Informs our Understanding of the MBA Experience</vt:lpstr>
      <vt:lpstr>External Assessment</vt:lpstr>
      <vt:lpstr>BA 795 team</vt:lpstr>
      <vt:lpstr>Can we exceed expectations?</vt:lpstr>
      <vt:lpstr>Outcomes for the MBA Experience?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Kathy Krentler</cp:lastModifiedBy>
  <cp:revision>69</cp:revision>
  <dcterms:created xsi:type="dcterms:W3CDTF">2011-04-19T03:43:18Z</dcterms:created>
  <dcterms:modified xsi:type="dcterms:W3CDTF">2011-04-28T23:35:23Z</dcterms:modified>
</cp:coreProperties>
</file>